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98" r:id="rId2"/>
    <p:sldId id="257" r:id="rId3"/>
    <p:sldId id="260" r:id="rId4"/>
    <p:sldId id="261" r:id="rId5"/>
    <p:sldId id="262" r:id="rId6"/>
    <p:sldId id="307" r:id="rId7"/>
    <p:sldId id="308" r:id="rId8"/>
    <p:sldId id="266" r:id="rId9"/>
    <p:sldId id="309" r:id="rId10"/>
    <p:sldId id="310" r:id="rId11"/>
    <p:sldId id="311" r:id="rId12"/>
    <p:sldId id="312" r:id="rId13"/>
    <p:sldId id="313" r:id="rId14"/>
    <p:sldId id="314" r:id="rId15"/>
    <p:sldId id="315" r:id="rId16"/>
    <p:sldId id="316" r:id="rId17"/>
    <p:sldId id="317" r:id="rId18"/>
    <p:sldId id="271" r:id="rId19"/>
    <p:sldId id="272" r:id="rId20"/>
    <p:sldId id="273" r:id="rId21"/>
    <p:sldId id="274" r:id="rId22"/>
    <p:sldId id="318" r:id="rId23"/>
    <p:sldId id="319" r:id="rId24"/>
    <p:sldId id="320" r:id="rId25"/>
    <p:sldId id="275" r:id="rId26"/>
    <p:sldId id="276" r:id="rId27"/>
    <p:sldId id="277" r:id="rId28"/>
    <p:sldId id="278" r:id="rId29"/>
    <p:sldId id="293" r:id="rId30"/>
    <p:sldId id="321" r:id="rId31"/>
    <p:sldId id="327" r:id="rId32"/>
    <p:sldId id="281" r:id="rId33"/>
    <p:sldId id="324" r:id="rId34"/>
    <p:sldId id="287" r:id="rId35"/>
    <p:sldId id="296" r:id="rId36"/>
    <p:sldId id="305" r:id="rId37"/>
    <p:sldId id="289" r:id="rId38"/>
    <p:sldId id="326" r:id="rId39"/>
    <p:sldId id="325" r:id="rId40"/>
    <p:sldId id="290" r:id="rId41"/>
    <p:sldId id="29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1C6"/>
    <a:srgbClr val="2E3E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97461" autoAdjust="0"/>
  </p:normalViewPr>
  <p:slideViewPr>
    <p:cSldViewPr snapToGrid="0">
      <p:cViewPr varScale="1">
        <p:scale>
          <a:sx n="71" d="100"/>
          <a:sy n="71" d="100"/>
        </p:scale>
        <p:origin x="84" y="624"/>
      </p:cViewPr>
      <p:guideLst/>
    </p:cSldViewPr>
  </p:slideViewPr>
  <p:notesTextViewPr>
    <p:cViewPr>
      <p:scale>
        <a:sx n="3" d="2"/>
        <a:sy n="3" d="2"/>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DEBFD43-81CB-4EE3-9FA9-08A447C99A9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4326A955-C3BC-4588-939B-F2155377694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09C5E2-F17F-492A-BF37-0296023C2378}" type="datetimeFigureOut">
              <a:rPr lang="en-US" smtClean="0"/>
              <a:t>9/28/2022</a:t>
            </a:fld>
            <a:endParaRPr lang="en-US"/>
          </a:p>
        </p:txBody>
      </p:sp>
      <p:sp>
        <p:nvSpPr>
          <p:cNvPr id="4" name="Footer Placeholder 3">
            <a:extLst>
              <a:ext uri="{FF2B5EF4-FFF2-40B4-BE49-F238E27FC236}">
                <a16:creationId xmlns:a16="http://schemas.microsoft.com/office/drawing/2014/main" xmlns="" id="{3F8CF62F-02F0-4976-A8DA-3AC82F6820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83450CDF-6E53-4FCB-A47E-8742EF75855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1EE08DC-70AC-444A-B1CF-60DD37791430}" type="slidenum">
              <a:rPr lang="en-US" smtClean="0"/>
              <a:t>‹#›</a:t>
            </a:fld>
            <a:endParaRPr lang="en-US"/>
          </a:p>
        </p:txBody>
      </p:sp>
    </p:spTree>
    <p:extLst>
      <p:ext uri="{BB962C8B-B14F-4D97-AF65-F5344CB8AC3E}">
        <p14:creationId xmlns:p14="http://schemas.microsoft.com/office/powerpoint/2010/main" val="1108213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153CBF-59A5-4DA7-BBC0-00BB0650B0F8}"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D75A63-2D49-473F-A6CE-E8609465EDA3}" type="slidenum">
              <a:rPr lang="en-US" smtClean="0"/>
              <a:t>‹#›</a:t>
            </a:fld>
            <a:endParaRPr lang="en-US"/>
          </a:p>
        </p:txBody>
      </p:sp>
    </p:spTree>
    <p:extLst>
      <p:ext uri="{BB962C8B-B14F-4D97-AF65-F5344CB8AC3E}">
        <p14:creationId xmlns:p14="http://schemas.microsoft.com/office/powerpoint/2010/main" val="164206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The </a:t>
            </a:r>
            <a:r>
              <a:rPr lang="en-US" sz="1200" b="1" dirty="0">
                <a:solidFill>
                  <a:srgbClr val="1F124F"/>
                </a:solidFill>
                <a:effectLst/>
                <a:latin typeface="Calibri" panose="020F0502020204030204" pitchFamily="34" charset="0"/>
                <a:ea typeface="Corbel" panose="020B0503020204020204" pitchFamily="34" charset="0"/>
                <a:cs typeface="Calibri" panose="020F0502020204030204" pitchFamily="34" charset="0"/>
              </a:rPr>
              <a:t>No Deductible Plan</a:t>
            </a:r>
            <a:r>
              <a:rPr lang="en-US" sz="12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 has a slightly smaller network but there is no deductible, so coverage starts right away. Features include:</a:t>
            </a:r>
            <a:endParaRPr lang="en-US" sz="1200" b="1" dirty="0">
              <a:solidFill>
                <a:srgbClr val="1F124F"/>
              </a:solidFill>
              <a:effectLst/>
              <a:latin typeface="Calibri" panose="020F0502020204030204" pitchFamily="34" charset="0"/>
              <a:ea typeface="Corbel" panose="020B0503020204020204" pitchFamily="34" charset="0"/>
              <a:cs typeface="Calibri" panose="020F0502020204030204" pitchFamily="34" charset="0"/>
            </a:endParaRPr>
          </a:p>
          <a:p>
            <a:pPr marL="800100" lvl="1" indent="-342900">
              <a:spcBef>
                <a:spcPts val="900"/>
              </a:spcBef>
              <a:spcAft>
                <a:spcPts val="300"/>
              </a:spcAft>
              <a:buFont typeface="Symbol" panose="05050102010706020507" pitchFamily="18" charset="2"/>
              <a:buChar char=""/>
            </a:pPr>
            <a:r>
              <a:rPr lang="en-US" sz="11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No deductible</a:t>
            </a:r>
            <a:endParaRPr lang="en-US" sz="1100" b="1" dirty="0">
              <a:solidFill>
                <a:srgbClr val="1F124F"/>
              </a:solidFill>
              <a:effectLst/>
              <a:latin typeface="Calibri" panose="020F0502020204030204" pitchFamily="34" charset="0"/>
              <a:ea typeface="Corbel" panose="020B0503020204020204" pitchFamily="34" charset="0"/>
              <a:cs typeface="Calibri" panose="020F0502020204030204" pitchFamily="34" charset="0"/>
            </a:endParaRPr>
          </a:p>
          <a:p>
            <a:pPr marL="800100" marR="0" lvl="1" indent="-342900" algn="l" defTabSz="914400" rtl="0" eaLnBrk="1" fontAlgn="auto" latinLnBrk="0" hangingPunct="1">
              <a:lnSpc>
                <a:spcPct val="100000"/>
              </a:lnSpc>
              <a:spcBef>
                <a:spcPts val="900"/>
              </a:spcBef>
              <a:spcAft>
                <a:spcPts val="300"/>
              </a:spcAft>
              <a:buClrTx/>
              <a:buSzTx/>
              <a:buFont typeface="Symbol" panose="05050102010706020507" pitchFamily="18" charset="2"/>
              <a:buChar char=""/>
              <a:tabLst/>
              <a:defRPr/>
            </a:pPr>
            <a:r>
              <a:rPr lang="en-US" sz="11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Set copays so you always know what you’ll owe before you get care</a:t>
            </a:r>
            <a:endParaRPr lang="en-US" sz="1100" b="1" dirty="0">
              <a:solidFill>
                <a:srgbClr val="1F124F"/>
              </a:solidFill>
              <a:effectLst/>
              <a:latin typeface="Calibri" panose="020F0502020204030204" pitchFamily="34" charset="0"/>
              <a:ea typeface="Corbel" panose="020B0503020204020204" pitchFamily="34" charset="0"/>
              <a:cs typeface="Calibri" panose="020F0502020204030204" pitchFamily="34" charset="0"/>
            </a:endParaRPr>
          </a:p>
          <a:p>
            <a:pPr marL="800100" marR="0" lvl="1" indent="-342900" algn="l" defTabSz="914400" rtl="0" eaLnBrk="1" fontAlgn="auto" latinLnBrk="0" hangingPunct="1">
              <a:lnSpc>
                <a:spcPct val="100000"/>
              </a:lnSpc>
              <a:spcBef>
                <a:spcPts val="900"/>
              </a:spcBef>
              <a:spcAft>
                <a:spcPts val="300"/>
              </a:spcAft>
              <a:buClrTx/>
              <a:buSzTx/>
              <a:buFont typeface="Symbol" panose="05050102010706020507" pitchFamily="18" charset="2"/>
              <a:buChar char=""/>
              <a:tabLst/>
              <a:defRPr/>
            </a:pPr>
            <a:r>
              <a:rPr lang="en-US" sz="11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FREE visits with your designated in-network Primary Care Team </a:t>
            </a:r>
            <a:endParaRPr lang="en-US" sz="1100" b="1" dirty="0">
              <a:solidFill>
                <a:srgbClr val="1F124F"/>
              </a:solidFill>
              <a:effectLst/>
              <a:latin typeface="Calibri" panose="020F0502020204030204" pitchFamily="34" charset="0"/>
              <a:ea typeface="Corbel" panose="020B0503020204020204" pitchFamily="34" charset="0"/>
              <a:cs typeface="Calibri" panose="020F0502020204030204" pitchFamily="34" charset="0"/>
            </a:endParaRPr>
          </a:p>
          <a:p>
            <a:pPr marL="800100" lvl="1" indent="-342900">
              <a:spcBef>
                <a:spcPts val="900"/>
              </a:spcBef>
              <a:spcAft>
                <a:spcPts val="300"/>
              </a:spcAft>
              <a:buFont typeface="Symbol" panose="05050102010706020507" pitchFamily="18" charset="2"/>
              <a:buChar char=""/>
            </a:pPr>
            <a:r>
              <a:rPr lang="en-US" sz="11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Centivo Virtual Primary Care, a convenient no-cost alternative to in-person primary care that you can access anywhere from your phone or computer</a:t>
            </a:r>
            <a:endParaRPr lang="en-US" sz="1100" b="1" dirty="0">
              <a:solidFill>
                <a:srgbClr val="1F124F"/>
              </a:solidFill>
              <a:effectLst/>
              <a:latin typeface="Calibri" panose="020F0502020204030204" pitchFamily="34" charset="0"/>
              <a:ea typeface="Corbel" panose="020B0503020204020204" pitchFamily="34" charset="0"/>
              <a:cs typeface="Calibri" panose="020F0502020204030204" pitchFamily="34" charset="0"/>
            </a:endParaRPr>
          </a:p>
          <a:p>
            <a:pPr marL="800100" marR="0" lvl="1" indent="-3429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lang="en-US" sz="1100" b="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A Primary Care Team who will coordinate your care and refer you to local, trusted specialists</a:t>
            </a:r>
          </a:p>
          <a:p>
            <a:pPr marL="800100" lvl="1" indent="-342900">
              <a:spcBef>
                <a:spcPts val="600"/>
              </a:spcBef>
              <a:buFont typeface="Symbol" panose="05050102010706020507" pitchFamily="18" charset="2"/>
              <a:buChar char=""/>
            </a:pPr>
            <a:r>
              <a:rPr lang="en-US" sz="110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Urgent care covered at in-network rates when you’re away from home</a:t>
            </a:r>
            <a:r>
              <a:rPr lang="en-US" sz="1100" dirty="0">
                <a:solidFill>
                  <a:srgbClr val="231F20"/>
                </a:solidFill>
                <a:latin typeface="Calibri" panose="020F0502020204030204" pitchFamily="34" charset="0"/>
                <a:ea typeface="Corbel" panose="020B0503020204020204" pitchFamily="34" charset="0"/>
                <a:cs typeface="Calibri" panose="020F0502020204030204" pitchFamily="34" charset="0"/>
              </a:rPr>
              <a:t> </a:t>
            </a:r>
          </a:p>
          <a:p>
            <a:pPr marL="800100" lvl="1" indent="-342900">
              <a:spcBef>
                <a:spcPts val="600"/>
              </a:spcBef>
              <a:buFont typeface="Symbol" panose="05050102010706020507" pitchFamily="18" charset="2"/>
              <a:buChar char=""/>
            </a:pPr>
            <a:r>
              <a:rPr lang="en-US" sz="1100" dirty="0">
                <a:solidFill>
                  <a:srgbClr val="1F124F"/>
                </a:solidFill>
                <a:effectLst/>
                <a:latin typeface="Calibri" panose="020F0502020204030204" pitchFamily="34" charset="0"/>
                <a:ea typeface="Corbel" panose="020B0503020204020204" pitchFamily="34" charset="0"/>
                <a:cs typeface="Calibri" panose="020F0502020204030204" pitchFamily="34" charset="0"/>
              </a:rPr>
              <a:t>Emergency care covered at in-network rates no matter where you are</a:t>
            </a:r>
            <a:endParaRPr lang="en-US" sz="11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9</a:t>
            </a:fld>
            <a:endParaRPr lang="en-US"/>
          </a:p>
        </p:txBody>
      </p:sp>
    </p:spTree>
    <p:extLst>
      <p:ext uri="{BB962C8B-B14F-4D97-AF65-F5344CB8AC3E}">
        <p14:creationId xmlns:p14="http://schemas.microsoft.com/office/powerpoint/2010/main" val="391453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231F20"/>
                </a:solidFill>
                <a:effectLst/>
                <a:ea typeface="Corbel" panose="020B0503020204020204" pitchFamily="34" charset="0"/>
                <a:cs typeface="Times New Roman" panose="02020603050405020304" pitchFamily="18" charset="0"/>
              </a:rPr>
              <a:t>The </a:t>
            </a:r>
            <a:r>
              <a:rPr lang="en-US" sz="1200" b="1" dirty="0">
                <a:solidFill>
                  <a:srgbClr val="231F20"/>
                </a:solidFill>
                <a:effectLst/>
                <a:ea typeface="Corbel" panose="020B0503020204020204" pitchFamily="34" charset="0"/>
                <a:cs typeface="Times New Roman" panose="02020603050405020304" pitchFamily="18" charset="0"/>
              </a:rPr>
              <a:t>Choice Network Plan </a:t>
            </a:r>
            <a:r>
              <a:rPr lang="en-US" sz="1200" dirty="0">
                <a:solidFill>
                  <a:srgbClr val="231F20"/>
                </a:solidFill>
                <a:effectLst/>
                <a:ea typeface="Corbel" panose="020B0503020204020204" pitchFamily="34" charset="0"/>
                <a:cs typeface="Times New Roman" panose="02020603050405020304" pitchFamily="18" charset="0"/>
              </a:rPr>
              <a:t>has a deductible, so you’ll have to pay out-of-pocket before your plan will cover your care. This plan has a broader network but will cost more. Features include:</a:t>
            </a:r>
          </a:p>
          <a:p>
            <a:pPr marL="800100" lvl="1" indent="-342900">
              <a:spcBef>
                <a:spcPts val="900"/>
              </a:spcBef>
              <a:spcAft>
                <a:spcPts val="300"/>
              </a:spcAft>
              <a:buFont typeface="Symbol" panose="05050102010706020507" pitchFamily="18" charset="2"/>
              <a:buChar char=""/>
            </a:pPr>
            <a:r>
              <a:rPr lang="en-US" sz="1100" b="0" dirty="0">
                <a:solidFill>
                  <a:srgbClr val="1F124F"/>
                </a:solidFill>
                <a:effectLst/>
                <a:ea typeface="Corbel" panose="020B0503020204020204" pitchFamily="34" charset="0"/>
                <a:cs typeface="Times New Roman" panose="02020603050405020304" pitchFamily="18" charset="0"/>
              </a:rPr>
              <a:t>Set copays so you always know what you’ll owe before you get care</a:t>
            </a:r>
            <a:endParaRPr lang="en-US" sz="1100" b="1" dirty="0">
              <a:solidFill>
                <a:srgbClr val="1F124F"/>
              </a:solidFill>
              <a:effectLst/>
              <a:ea typeface="Corbel" panose="020B0503020204020204" pitchFamily="34" charset="0"/>
              <a:cs typeface="Times New Roman" panose="02020603050405020304" pitchFamily="18" charset="0"/>
            </a:endParaRPr>
          </a:p>
          <a:p>
            <a:pPr marL="800100" marR="0" lvl="1" indent="-342900" algn="l" defTabSz="914400" rtl="0" eaLnBrk="1" fontAlgn="auto" latinLnBrk="0" hangingPunct="1">
              <a:lnSpc>
                <a:spcPct val="100000"/>
              </a:lnSpc>
              <a:spcBef>
                <a:spcPts val="900"/>
              </a:spcBef>
              <a:spcAft>
                <a:spcPts val="300"/>
              </a:spcAft>
              <a:buClrTx/>
              <a:buSzTx/>
              <a:buFont typeface="Symbol" panose="05050102010706020507" pitchFamily="18" charset="2"/>
              <a:buChar char=""/>
              <a:tabLst/>
              <a:defRPr/>
            </a:pPr>
            <a:r>
              <a:rPr lang="en-US" sz="1100" b="0" dirty="0">
                <a:solidFill>
                  <a:srgbClr val="1F124F"/>
                </a:solidFill>
                <a:effectLst/>
                <a:ea typeface="Corbel" panose="020B0503020204020204" pitchFamily="34" charset="0"/>
                <a:cs typeface="Times New Roman" panose="02020603050405020304" pitchFamily="18" charset="0"/>
              </a:rPr>
              <a:t>FREE visits with your designated in-network Primary Care Team </a:t>
            </a:r>
            <a:endParaRPr lang="en-US" sz="1100" b="1" dirty="0">
              <a:solidFill>
                <a:srgbClr val="1F124F"/>
              </a:solidFill>
              <a:effectLst/>
              <a:ea typeface="Corbel" panose="020B0503020204020204" pitchFamily="34" charset="0"/>
              <a:cs typeface="Times New Roman" panose="02020603050405020304" pitchFamily="18" charset="0"/>
            </a:endParaRPr>
          </a:p>
          <a:p>
            <a:pPr marL="800100" marR="0" lvl="1" indent="-342900" algn="l" defTabSz="914400" rtl="0" eaLnBrk="1" fontAlgn="auto" latinLnBrk="0" hangingPunct="1">
              <a:lnSpc>
                <a:spcPct val="100000"/>
              </a:lnSpc>
              <a:spcBef>
                <a:spcPts val="900"/>
              </a:spcBef>
              <a:spcAft>
                <a:spcPts val="300"/>
              </a:spcAft>
              <a:buClrTx/>
              <a:buSzTx/>
              <a:buFont typeface="Symbol" panose="05050102010706020507" pitchFamily="18" charset="2"/>
              <a:buChar char=""/>
              <a:tabLst/>
              <a:defRPr/>
            </a:pPr>
            <a:r>
              <a:rPr lang="en-US" sz="1100" b="0" dirty="0">
                <a:solidFill>
                  <a:srgbClr val="1F124F"/>
                </a:solidFill>
                <a:effectLst/>
                <a:ea typeface="Corbel" panose="020B0503020204020204" pitchFamily="34" charset="0"/>
                <a:cs typeface="Times New Roman" panose="02020603050405020304" pitchFamily="18" charset="0"/>
              </a:rPr>
              <a:t>Centivo Virtual Primary Care, a convenient no-cost alternative to in-person primary care that you can access anywhere from your phone or computer</a:t>
            </a:r>
            <a:endParaRPr lang="en-US" sz="1100" b="1" dirty="0">
              <a:solidFill>
                <a:srgbClr val="1F124F"/>
              </a:solidFill>
              <a:effectLst/>
              <a:ea typeface="Corbel" panose="020B0503020204020204" pitchFamily="34" charset="0"/>
              <a:cs typeface="Times New Roman" panose="02020603050405020304" pitchFamily="18" charset="0"/>
            </a:endParaRPr>
          </a:p>
          <a:p>
            <a:pPr marL="800100" lvl="1" indent="-342900">
              <a:spcBef>
                <a:spcPts val="900"/>
              </a:spcBef>
              <a:spcAft>
                <a:spcPts val="300"/>
              </a:spcAft>
              <a:buFont typeface="Symbol" panose="05050102010706020507" pitchFamily="18" charset="2"/>
              <a:buChar char=""/>
            </a:pPr>
            <a:r>
              <a:rPr lang="en-US" sz="1100" b="0" dirty="0">
                <a:solidFill>
                  <a:srgbClr val="1F124F"/>
                </a:solidFill>
                <a:effectLst/>
                <a:ea typeface="Corbel" panose="020B0503020204020204" pitchFamily="34" charset="0"/>
                <a:cs typeface="Times New Roman" panose="02020603050405020304" pitchFamily="18" charset="0"/>
              </a:rPr>
              <a:t>A Primary Care Team who will coordinate your care and refer you to local, trusted specialists</a:t>
            </a:r>
            <a:endParaRPr lang="en-US" sz="1100" b="1" dirty="0">
              <a:solidFill>
                <a:srgbClr val="1F124F"/>
              </a:solidFill>
              <a:effectLst/>
              <a:ea typeface="Corbel" panose="020B0503020204020204" pitchFamily="34" charset="0"/>
              <a:cs typeface="Times New Roman" panose="02020603050405020304" pitchFamily="18" charset="0"/>
            </a:endParaRPr>
          </a:p>
          <a:p>
            <a:pPr marL="800100" lvl="1" indent="-342900">
              <a:spcBef>
                <a:spcPts val="600"/>
              </a:spcBef>
              <a:buFont typeface="Symbol" panose="05050102010706020507" pitchFamily="18" charset="2"/>
              <a:buChar char=""/>
            </a:pPr>
            <a:r>
              <a:rPr lang="en-US" sz="1100" dirty="0">
                <a:solidFill>
                  <a:srgbClr val="1F124F"/>
                </a:solidFill>
                <a:effectLst/>
                <a:ea typeface="Corbel" panose="020B0503020204020204" pitchFamily="34" charset="0"/>
                <a:cs typeface="Arial" panose="020B0604020202020204" pitchFamily="34" charset="0"/>
              </a:rPr>
              <a:t>Urgent care covered at in-network rates when you’re away from home</a:t>
            </a:r>
            <a:endParaRPr lang="en-US" sz="1100" dirty="0">
              <a:solidFill>
                <a:srgbClr val="231F20"/>
              </a:solidFill>
              <a:effectLst/>
              <a:ea typeface="Corbel" panose="020B0503020204020204" pitchFamily="34" charset="0"/>
              <a:cs typeface="Times New Roman" panose="02020603050405020304" pitchFamily="18" charset="0"/>
            </a:endParaRPr>
          </a:p>
          <a:p>
            <a:pPr marL="800100" lvl="1" indent="-342900">
              <a:spcBef>
                <a:spcPts val="600"/>
              </a:spcBef>
              <a:buFont typeface="Symbol" panose="05050102010706020507" pitchFamily="18" charset="2"/>
              <a:buChar char=""/>
            </a:pPr>
            <a:r>
              <a:rPr lang="en-US" sz="1100" dirty="0">
                <a:solidFill>
                  <a:srgbClr val="1F124F"/>
                </a:solidFill>
                <a:effectLst/>
                <a:ea typeface="Corbel" panose="020B0503020204020204" pitchFamily="34" charset="0"/>
                <a:cs typeface="Arial" panose="020B0604020202020204" pitchFamily="34" charset="0"/>
              </a:rPr>
              <a:t>Emergency care covered at in-network rates no matter where you are</a:t>
            </a:r>
            <a:endParaRPr lang="en-US" sz="1100" dirty="0">
              <a:solidFill>
                <a:srgbClr val="231F20"/>
              </a:solidFill>
              <a:effectLst/>
              <a:ea typeface="Corbel" panose="020B0503020204020204" pitchFamily="34" charset="0"/>
              <a:cs typeface="Times New Roman" panose="02020603050405020304" pitchFamily="18" charset="0"/>
            </a:endParaRPr>
          </a:p>
          <a:p>
            <a:pPr marL="285750" indent="-285750">
              <a:buFont typeface="Arial" panose="020B0604020202020204" pitchFamily="34" charset="0"/>
              <a:buChar char="•"/>
            </a:pPr>
            <a:endParaRPr lang="en-US" sz="1100" b="1" dirty="0">
              <a:solidFill>
                <a:srgbClr val="1F124F"/>
              </a:solidFill>
              <a:effectLst/>
              <a:latin typeface="Corbel" panose="020B0503020204020204" pitchFamily="34" charset="0"/>
              <a:ea typeface="Corbel" panose="020B0503020204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10</a:t>
            </a:fld>
            <a:endParaRPr lang="en-US"/>
          </a:p>
        </p:txBody>
      </p:sp>
    </p:spTree>
    <p:extLst>
      <p:ext uri="{BB962C8B-B14F-4D97-AF65-F5344CB8AC3E}">
        <p14:creationId xmlns:p14="http://schemas.microsoft.com/office/powerpoint/2010/main" val="861780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have the option to purchase additional life insurance for yourself and family members</a:t>
            </a:r>
          </a:p>
          <a:p>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27</a:t>
            </a:fld>
            <a:endParaRPr lang="en-US"/>
          </a:p>
        </p:txBody>
      </p:sp>
    </p:spTree>
    <p:extLst>
      <p:ext uri="{BB962C8B-B14F-4D97-AF65-F5344CB8AC3E}">
        <p14:creationId xmlns:p14="http://schemas.microsoft.com/office/powerpoint/2010/main" val="53747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Disability insurance provides benefits that replace part of your lost income when you are unable to work due to a covered injury or illness.</a:t>
            </a:r>
          </a:p>
          <a:p>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29</a:t>
            </a:fld>
            <a:endParaRPr lang="en-US"/>
          </a:p>
        </p:txBody>
      </p:sp>
    </p:spTree>
    <p:extLst>
      <p:ext uri="{BB962C8B-B14F-4D97-AF65-F5344CB8AC3E}">
        <p14:creationId xmlns:p14="http://schemas.microsoft.com/office/powerpoint/2010/main" val="351896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0"/>
              </a:spcBef>
              <a:spcAft>
                <a:spcPts val="0"/>
              </a:spcAft>
              <a:buNone/>
            </a:pPr>
            <a:r>
              <a:rPr lang="en-US" sz="1200" b="1" dirty="0">
                <a:solidFill>
                  <a:srgbClr val="000000"/>
                </a:solidFill>
              </a:rPr>
              <a:t>Benefits are designed to complement your health care coverage.  Coverage also available for your spouse and dependents.</a:t>
            </a:r>
          </a:p>
          <a:p>
            <a:pPr marL="0" indent="0">
              <a:spcBef>
                <a:spcPts val="0"/>
              </a:spcBef>
              <a:spcAft>
                <a:spcPts val="0"/>
              </a:spcAft>
              <a:buNone/>
            </a:pPr>
            <a:endParaRPr lang="en-US" sz="1200" b="1" dirty="0">
              <a:solidFill>
                <a:srgbClr val="002F5E"/>
              </a:solidFill>
            </a:endParaRPr>
          </a:p>
          <a:p>
            <a:pPr marL="0" indent="0">
              <a:spcBef>
                <a:spcPts val="0"/>
              </a:spcBef>
              <a:spcAft>
                <a:spcPts val="0"/>
              </a:spcAft>
              <a:buNone/>
            </a:pPr>
            <a:r>
              <a:rPr lang="en-US" sz="1200" b="1" dirty="0">
                <a:solidFill>
                  <a:srgbClr val="002F5E"/>
                </a:solidFill>
              </a:rPr>
              <a:t>Accident Insurance</a:t>
            </a:r>
            <a:endParaRPr lang="en-US" sz="1200" dirty="0">
              <a:solidFill>
                <a:srgbClr val="002F5E"/>
              </a:solidFill>
            </a:endParaRPr>
          </a:p>
          <a:p>
            <a:pPr marL="0" indent="0">
              <a:spcBef>
                <a:spcPts val="0"/>
              </a:spcBef>
              <a:spcAft>
                <a:spcPts val="0"/>
              </a:spcAft>
              <a:buNone/>
            </a:pPr>
            <a:r>
              <a:rPr lang="en-US" sz="1200" dirty="0">
                <a:solidFill>
                  <a:srgbClr val="221E1F"/>
                </a:solidFill>
              </a:rPr>
              <a:t>Accident insurance can soften the financial impact of an accidental injury by paying a benefit to you to help cover the unexpected out-of-pocket costs related to treating your injuries. </a:t>
            </a:r>
          </a:p>
          <a:p>
            <a:pPr marL="0" indent="0">
              <a:spcBef>
                <a:spcPts val="0"/>
              </a:spcBef>
              <a:spcAft>
                <a:spcPts val="0"/>
              </a:spcAft>
              <a:buNone/>
            </a:pPr>
            <a:endParaRPr lang="en-US" sz="1200" b="1" dirty="0">
              <a:solidFill>
                <a:srgbClr val="002F5E"/>
              </a:solidFill>
            </a:endParaRPr>
          </a:p>
          <a:p>
            <a:pPr marL="0" indent="0">
              <a:spcBef>
                <a:spcPts val="0"/>
              </a:spcBef>
              <a:spcAft>
                <a:spcPts val="0"/>
              </a:spcAft>
              <a:buNone/>
            </a:pPr>
            <a:r>
              <a:rPr lang="en-US" sz="1200" b="1" dirty="0">
                <a:solidFill>
                  <a:srgbClr val="002F5E"/>
                </a:solidFill>
              </a:rPr>
              <a:t>Critical Illness</a:t>
            </a:r>
            <a:endParaRPr lang="en-US" sz="1200" dirty="0">
              <a:solidFill>
                <a:srgbClr val="002F5E"/>
              </a:solidFill>
            </a:endParaRPr>
          </a:p>
          <a:p>
            <a:pPr marL="0" indent="0">
              <a:spcBef>
                <a:spcPts val="0"/>
              </a:spcBef>
              <a:spcAft>
                <a:spcPts val="0"/>
              </a:spcAft>
              <a:buNone/>
            </a:pPr>
            <a:r>
              <a:rPr lang="en-US" sz="1200" dirty="0">
                <a:solidFill>
                  <a:srgbClr val="221E1F"/>
                </a:solidFill>
              </a:rPr>
              <a:t>Did you know that the average total out-of-pocket cost related to treating a critical illness is over $7,000</a:t>
            </a:r>
            <a:r>
              <a:rPr lang="en-US" sz="1200" baseline="30000" dirty="0">
                <a:solidFill>
                  <a:srgbClr val="221E1F"/>
                </a:solidFill>
              </a:rPr>
              <a:t>1</a:t>
            </a:r>
            <a:r>
              <a:rPr lang="en-US" sz="1200" dirty="0">
                <a:solidFill>
                  <a:srgbClr val="221E1F"/>
                </a:solidFill>
              </a:rPr>
              <a:t>? With critical illness insurance, you’ll receive a lump-sum benefit if you are diagnosed with a covered condition that you can use however you would like, including to help pay for: treatment (e.g. experimental), prescriptions, travel, increased living expenses, and more.</a:t>
            </a:r>
          </a:p>
          <a:p>
            <a:pPr marL="0" indent="0">
              <a:spcBef>
                <a:spcPts val="0"/>
              </a:spcBef>
              <a:spcAft>
                <a:spcPts val="0"/>
              </a:spcAft>
              <a:buNone/>
            </a:pPr>
            <a:endParaRPr lang="en-US" sz="1200" b="1" dirty="0">
              <a:solidFill>
                <a:srgbClr val="002F5E"/>
              </a:solidFill>
            </a:endParaRPr>
          </a:p>
          <a:p>
            <a:pPr marL="0" indent="0">
              <a:spcBef>
                <a:spcPts val="0"/>
              </a:spcBef>
              <a:spcAft>
                <a:spcPts val="0"/>
              </a:spcAft>
              <a:buNone/>
            </a:pPr>
            <a:r>
              <a:rPr lang="en-US" sz="1200" b="1" dirty="0">
                <a:solidFill>
                  <a:srgbClr val="002F5E"/>
                </a:solidFill>
              </a:rPr>
              <a:t>Wellness Benefits</a:t>
            </a:r>
          </a:p>
          <a:p>
            <a:pPr marL="0" indent="0">
              <a:spcBef>
                <a:spcPts val="0"/>
              </a:spcBef>
              <a:spcAft>
                <a:spcPts val="0"/>
              </a:spcAft>
              <a:buNone/>
            </a:pPr>
            <a:r>
              <a:rPr lang="en-US" sz="1200" dirty="0"/>
              <a:t>Critical illness and accident coverage offers a wellness incentive of $100 per covered member per year when a wellness screening occurs. Example: Over the course of the year, ff both the employee and spouse have a wellness screening and submit the wellness benefit form they will receive a check for $200 (or $100 each). </a:t>
            </a:r>
          </a:p>
          <a:p>
            <a:endParaRPr lang="en-US" dirty="0"/>
          </a:p>
          <a:p>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31</a:t>
            </a:fld>
            <a:endParaRPr lang="en-US"/>
          </a:p>
        </p:txBody>
      </p:sp>
    </p:spTree>
    <p:extLst>
      <p:ext uri="{BB962C8B-B14F-4D97-AF65-F5344CB8AC3E}">
        <p14:creationId xmlns:p14="http://schemas.microsoft.com/office/powerpoint/2010/main" val="77594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r>
              <a:rPr lang="en-US" sz="1200" b="0" i="0" u="none" strike="noStrike" baseline="0" dirty="0"/>
              <a:t>Go to </a:t>
            </a:r>
            <a:r>
              <a:rPr lang="en-US" sz="1200" b="1" i="0" u="none" strike="noStrike" baseline="0" dirty="0"/>
              <a:t>nw16.ultipro. com</a:t>
            </a:r>
            <a:r>
              <a:rPr lang="en-US" sz="1200" b="0" i="0" u="none" strike="noStrike" baseline="0" dirty="0"/>
              <a:t>* For detailed information about the plans available to you and instructions for enrolling. </a:t>
            </a:r>
          </a:p>
          <a:p>
            <a:pPr marL="0" indent="0" algn="l">
              <a:buNone/>
            </a:pPr>
            <a:r>
              <a:rPr lang="en-US" sz="1200" b="0" i="0" u="none" strike="noStrike" baseline="0" dirty="0"/>
              <a:t>If you would like a </a:t>
            </a:r>
            <a:r>
              <a:rPr lang="en-US" sz="1200" b="1" u="none" strike="noStrike" baseline="0" dirty="0"/>
              <a:t>paper copy </a:t>
            </a:r>
            <a:r>
              <a:rPr lang="en-US" sz="1200" b="0" i="0" u="none" strike="noStrike" baseline="0" dirty="0"/>
              <a:t>of any of the documents available on UKG, contact </a:t>
            </a:r>
            <a:r>
              <a:rPr lang="en-US" sz="1200" b="1" i="0" u="none" strike="noStrike" baseline="0" dirty="0"/>
              <a:t>Katie Boge</a:t>
            </a:r>
            <a:endParaRPr lang="en-US" dirty="0"/>
          </a:p>
        </p:txBody>
      </p:sp>
      <p:sp>
        <p:nvSpPr>
          <p:cNvPr id="4" name="Slide Number Placeholder 3"/>
          <p:cNvSpPr>
            <a:spLocks noGrp="1"/>
          </p:cNvSpPr>
          <p:nvPr>
            <p:ph type="sldNum" sz="quarter" idx="5"/>
          </p:nvPr>
        </p:nvSpPr>
        <p:spPr/>
        <p:txBody>
          <a:bodyPr/>
          <a:lstStyle/>
          <a:p>
            <a:fld id="{14D75A63-2D49-473F-A6CE-E8609465EDA3}" type="slidenum">
              <a:rPr lang="en-US" smtClean="0"/>
              <a:t>40</a:t>
            </a:fld>
            <a:endParaRPr lang="en-US"/>
          </a:p>
        </p:txBody>
      </p:sp>
    </p:spTree>
    <p:extLst>
      <p:ext uri="{BB962C8B-B14F-4D97-AF65-F5344CB8AC3E}">
        <p14:creationId xmlns:p14="http://schemas.microsoft.com/office/powerpoint/2010/main" val="8498962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A2D310FA-78EE-4507-86EB-294E528B2CF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3098"/>
            <a:ext cx="12192000" cy="6854902"/>
          </a:xfrm>
          <a:prstGeom prst="rect">
            <a:avLst/>
          </a:prstGeom>
        </p:spPr>
      </p:pic>
      <p:grpSp>
        <p:nvGrpSpPr>
          <p:cNvPr id="23" name="Group 22">
            <a:extLst>
              <a:ext uri="{FF2B5EF4-FFF2-40B4-BE49-F238E27FC236}">
                <a16:creationId xmlns:a16="http://schemas.microsoft.com/office/drawing/2014/main" xmlns="" id="{EC947319-EFB7-486B-87FC-954C8CD6DB28}"/>
              </a:ext>
            </a:extLst>
          </p:cNvPr>
          <p:cNvGrpSpPr/>
          <p:nvPr userDrawn="1"/>
        </p:nvGrpSpPr>
        <p:grpSpPr>
          <a:xfrm>
            <a:off x="-288100" y="4794725"/>
            <a:ext cx="12941475" cy="2254607"/>
            <a:chOff x="-288099" y="4794723"/>
            <a:chExt cx="12941474" cy="2254607"/>
          </a:xfrm>
        </p:grpSpPr>
        <p:sp>
          <p:nvSpPr>
            <p:cNvPr id="24" name="Rectangle 3">
              <a:extLst>
                <a:ext uri="{FF2B5EF4-FFF2-40B4-BE49-F238E27FC236}">
                  <a16:creationId xmlns:a16="http://schemas.microsoft.com/office/drawing/2014/main" xmlns="" id="{D38696F4-F502-46A6-9483-B065592DFA51}"/>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25" name="Straight Connector 24">
              <a:extLst>
                <a:ext uri="{FF2B5EF4-FFF2-40B4-BE49-F238E27FC236}">
                  <a16:creationId xmlns:a16="http://schemas.microsoft.com/office/drawing/2014/main" xmlns="" id="{C8E8CA56-1BAA-423C-B32D-9F083164FF42}"/>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6A46D57F-78B4-4326-942C-D9A491DC01B7}"/>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xmlns="" id="{B5318CAB-C2AE-4B65-BEE2-2D890BF549E7}"/>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78EC2FBC-74FC-4DC5-8D77-E6563A7502D2}"/>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4"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366338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7B7C648A-AC56-4FA0-BF68-9C5F7887FC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198777" cy="6858000"/>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2932892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7B7C648A-AC56-4FA0-BF68-9C5F7887FC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6"/>
          <a:stretch/>
        </p:blipFill>
        <p:spPr>
          <a:xfrm>
            <a:off x="1" y="-31771"/>
            <a:ext cx="12198779" cy="6889772"/>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33703249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2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C7AAB327-811E-47BF-83A2-8E669C1F6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8001"/>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1663758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C7AAB327-811E-47BF-83A2-8E669C1F6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8001"/>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2457906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xmlns="" id="{F3274290-3785-49FF-BEE4-50D3C6DC94CB}"/>
              </a:ext>
            </a:extLst>
          </p:cNvPr>
          <p:cNvGrpSpPr/>
          <p:nvPr userDrawn="1"/>
        </p:nvGrpSpPr>
        <p:grpSpPr>
          <a:xfrm>
            <a:off x="-288100" y="4794727"/>
            <a:ext cx="12941475" cy="2063277"/>
            <a:chOff x="-288099" y="4794723"/>
            <a:chExt cx="12941474" cy="2063277"/>
          </a:xfrm>
        </p:grpSpPr>
        <p:sp>
          <p:nvSpPr>
            <p:cNvPr id="18" name="Rectangle 3">
              <a:extLst>
                <a:ext uri="{FF2B5EF4-FFF2-40B4-BE49-F238E27FC236}">
                  <a16:creationId xmlns:a16="http://schemas.microsoft.com/office/drawing/2014/main" xmlns="" id="{5979FD08-47B6-4124-9829-8996F48A4589}"/>
                </a:ext>
              </a:extLst>
            </p:cNvPr>
            <p:cNvSpPr/>
            <p:nvPr userDrawn="1"/>
          </p:nvSpPr>
          <p:spPr>
            <a:xfrm>
              <a:off x="0" y="4794723"/>
              <a:ext cx="12192000" cy="2063277"/>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9" name="Straight Connector 18">
              <a:extLst>
                <a:ext uri="{FF2B5EF4-FFF2-40B4-BE49-F238E27FC236}">
                  <a16:creationId xmlns:a16="http://schemas.microsoft.com/office/drawing/2014/main" xmlns="" id="{4B96C556-2DDA-4334-9468-8D03236D0DAD}"/>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0A9FEAD3-12C1-4E0F-9149-98874BD493C0}"/>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xmlns="" id="{F26494CA-580C-4FE5-AA80-001CFAFC6C25}"/>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F3471A5F-8C16-4CFD-973C-8E1B6AC8FDC9}"/>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62747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1351811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61DD7-0A13-4FDB-9D58-B1E31387F0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DCA4771B-FACE-48A5-B3CD-FBAAF6B9C838}"/>
              </a:ext>
            </a:extLst>
          </p:cNvPr>
          <p:cNvSpPr>
            <a:spLocks noGrp="1"/>
          </p:cNvSpPr>
          <p:nvPr>
            <p:ph idx="1"/>
          </p:nvPr>
        </p:nvSpPr>
        <p:spPr>
          <a:xfrm>
            <a:off x="569605" y="1612231"/>
            <a:ext cx="11003267" cy="4247148"/>
          </a:xfrm>
        </p:spPr>
        <p:txBody>
          <a:bodyPr/>
          <a:lstStyle>
            <a:lvl1pPr>
              <a:defRPr b="0" u="none">
                <a:solidFill>
                  <a:schemeClr val="tx1"/>
                </a:solidFill>
                <a:effectLst/>
              </a:defRPr>
            </a:lvl1pPr>
            <a:lvl2pPr>
              <a:defRPr b="0" u="none">
                <a:solidFill>
                  <a:schemeClr val="tx1"/>
                </a:solidFill>
                <a:effectLst/>
              </a:defRPr>
            </a:lvl2pPr>
            <a:lvl3pPr>
              <a:defRPr b="0" u="none">
                <a:solidFill>
                  <a:schemeClr val="tx1"/>
                </a:solidFill>
                <a:effectLst/>
              </a:defRPr>
            </a:lvl3pPr>
            <a:lvl4pPr>
              <a:defRPr b="0" u="none">
                <a:solidFill>
                  <a:schemeClr val="tx1"/>
                </a:solidFill>
                <a:effectLst/>
              </a:defRPr>
            </a:lvl4pPr>
            <a:lvl5pPr>
              <a:defRPr b="0" u="none">
                <a:solidFill>
                  <a:schemeClr val="tx1"/>
                </a:solidFill>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a:extLst>
              <a:ext uri="{FF2B5EF4-FFF2-40B4-BE49-F238E27FC236}">
                <a16:creationId xmlns:a16="http://schemas.microsoft.com/office/drawing/2014/main" xmlns="" id="{D55B652F-C7BF-4018-9B18-C39995D85D3E}"/>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393247320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ontent and Picture right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61DD7-0A13-4FDB-9D58-B1E31387F0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DCA4771B-FACE-48A5-B3CD-FBAAF6B9C838}"/>
              </a:ext>
            </a:extLst>
          </p:cNvPr>
          <p:cNvSpPr>
            <a:spLocks noGrp="1"/>
          </p:cNvSpPr>
          <p:nvPr>
            <p:ph idx="1"/>
          </p:nvPr>
        </p:nvSpPr>
        <p:spPr>
          <a:xfrm>
            <a:off x="569607" y="1609050"/>
            <a:ext cx="5401333" cy="4572000"/>
          </a:xfrm>
        </p:spPr>
        <p:txBody>
          <a:bodyPr/>
          <a:lstStyle>
            <a:lvl1pPr>
              <a:defRPr b="0" u="none">
                <a:solidFill>
                  <a:schemeClr val="tx1"/>
                </a:solidFill>
              </a:defRPr>
            </a:lvl1pPr>
            <a:lvl2pPr>
              <a:defRPr b="0" u="none">
                <a:solidFill>
                  <a:schemeClr val="tx1"/>
                </a:solidFill>
              </a:defRPr>
            </a:lvl2pPr>
            <a:lvl3pPr>
              <a:defRPr b="0" u="none">
                <a:solidFill>
                  <a:schemeClr val="tx1"/>
                </a:solidFill>
              </a:defRPr>
            </a:lvl3pPr>
            <a:lvl4pPr>
              <a:defRPr b="0" u="none">
                <a:solidFill>
                  <a:schemeClr val="tx1"/>
                </a:solidFill>
              </a:defRPr>
            </a:lvl4pPr>
            <a:lvl5pPr>
              <a:defRPr b="0" u="none">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xmlns="" id="{641860E0-F826-4724-A1C3-7C30A06B0097}"/>
              </a:ext>
            </a:extLst>
          </p:cNvPr>
          <p:cNvSpPr>
            <a:spLocks noGrp="1"/>
          </p:cNvSpPr>
          <p:nvPr>
            <p:ph type="pic" sz="quarter" idx="13"/>
          </p:nvPr>
        </p:nvSpPr>
        <p:spPr>
          <a:xfrm>
            <a:off x="6221413" y="1609051"/>
            <a:ext cx="5970587" cy="3886200"/>
          </a:xfrm>
        </p:spPr>
        <p:txBody>
          <a:bodyPr/>
          <a:lstStyle>
            <a:lvl1pPr marL="0" indent="0">
              <a:buNone/>
              <a:defRPr/>
            </a:lvl1pPr>
          </a:lstStyle>
          <a:p>
            <a:endParaRPr lang="en-US" dirty="0"/>
          </a:p>
        </p:txBody>
      </p:sp>
      <p:sp>
        <p:nvSpPr>
          <p:cNvPr id="11" name="Slide Number Placeholder 4">
            <a:extLst>
              <a:ext uri="{FF2B5EF4-FFF2-40B4-BE49-F238E27FC236}">
                <a16:creationId xmlns:a16="http://schemas.microsoft.com/office/drawing/2014/main" xmlns="" id="{910D8347-75FB-4652-8AEC-63E169859F7D}"/>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15288800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ntent and Picture left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61DD7-0A13-4FDB-9D58-B1E31387F0C6}"/>
              </a:ext>
            </a:extLst>
          </p:cNvPr>
          <p:cNvSpPr>
            <a:spLocks noGrp="1"/>
          </p:cNvSpPr>
          <p:nvPr>
            <p:ph type="title"/>
          </p:nvPr>
        </p:nvSpPr>
        <p:spPr>
          <a:xfrm>
            <a:off x="569607" y="389189"/>
            <a:ext cx="11019813" cy="77358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DCA4771B-FACE-48A5-B3CD-FBAAF6B9C838}"/>
              </a:ext>
            </a:extLst>
          </p:cNvPr>
          <p:cNvSpPr>
            <a:spLocks noGrp="1"/>
          </p:cNvSpPr>
          <p:nvPr>
            <p:ph idx="1"/>
          </p:nvPr>
        </p:nvSpPr>
        <p:spPr>
          <a:xfrm>
            <a:off x="5392396" y="1609054"/>
            <a:ext cx="6209053" cy="3886200"/>
          </a:xfrm>
        </p:spPr>
        <p:txBody>
          <a:bodyPr/>
          <a:lstStyle>
            <a:lvl1pPr>
              <a:defRPr b="0" u="none">
                <a:solidFill>
                  <a:schemeClr val="tx1"/>
                </a:solidFill>
              </a:defRPr>
            </a:lvl1pPr>
            <a:lvl2pPr>
              <a:defRPr b="0" u="none">
                <a:solidFill>
                  <a:schemeClr val="tx1"/>
                </a:solidFill>
              </a:defRPr>
            </a:lvl2pPr>
            <a:lvl3pPr>
              <a:defRPr b="0" u="none">
                <a:solidFill>
                  <a:schemeClr val="tx1"/>
                </a:solidFill>
              </a:defRPr>
            </a:lvl3pPr>
            <a:lvl4pPr>
              <a:defRPr b="0" u="none">
                <a:solidFill>
                  <a:schemeClr val="tx1"/>
                </a:solidFill>
              </a:defRPr>
            </a:lvl4pPr>
            <a:lvl5pPr>
              <a:defRPr b="0" u="none">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a:extLst>
              <a:ext uri="{FF2B5EF4-FFF2-40B4-BE49-F238E27FC236}">
                <a16:creationId xmlns:a16="http://schemas.microsoft.com/office/drawing/2014/main" xmlns="" id="{641860E0-F826-4724-A1C3-7C30A06B0097}"/>
              </a:ext>
            </a:extLst>
          </p:cNvPr>
          <p:cNvSpPr>
            <a:spLocks noGrp="1"/>
          </p:cNvSpPr>
          <p:nvPr>
            <p:ph type="pic" sz="quarter" idx="13"/>
          </p:nvPr>
        </p:nvSpPr>
        <p:spPr>
          <a:xfrm>
            <a:off x="3" y="1609053"/>
            <a:ext cx="5178751" cy="4572000"/>
          </a:xfrm>
        </p:spPr>
        <p:txBody>
          <a:bodyPr/>
          <a:lstStyle>
            <a:lvl1pPr marL="0" indent="0">
              <a:buNone/>
              <a:defRPr/>
            </a:lvl1pPr>
          </a:lstStyle>
          <a:p>
            <a:endParaRPr lang="en-US" dirty="0"/>
          </a:p>
        </p:txBody>
      </p:sp>
      <p:sp>
        <p:nvSpPr>
          <p:cNvPr id="11" name="Slide Number Placeholder 4">
            <a:extLst>
              <a:ext uri="{FF2B5EF4-FFF2-40B4-BE49-F238E27FC236}">
                <a16:creationId xmlns:a16="http://schemas.microsoft.com/office/drawing/2014/main" xmlns="" id="{74E643C9-A96C-4A6A-8ED5-DC136FF88F03}"/>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39619980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1C848-2445-46F0-8805-82448E3A3D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F330BA-C8DF-4E6E-AFFF-0C212DF2A80E}"/>
              </a:ext>
            </a:extLst>
          </p:cNvPr>
          <p:cNvSpPr>
            <a:spLocks noGrp="1"/>
          </p:cNvSpPr>
          <p:nvPr>
            <p:ph sz="half" idx="1"/>
          </p:nvPr>
        </p:nvSpPr>
        <p:spPr>
          <a:xfrm>
            <a:off x="581639" y="2279183"/>
            <a:ext cx="5212080" cy="3876357"/>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6319F3D2-21B1-426A-9E71-4F41C1F9C502}"/>
              </a:ext>
            </a:extLst>
          </p:cNvPr>
          <p:cNvSpPr>
            <a:spLocks noGrp="1"/>
          </p:cNvSpPr>
          <p:nvPr>
            <p:ph sz="half" idx="2"/>
          </p:nvPr>
        </p:nvSpPr>
        <p:spPr>
          <a:xfrm>
            <a:off x="6362700" y="2279180"/>
            <a:ext cx="5212080" cy="3138576"/>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xmlns="" id="{3CB2A4DF-14F7-4723-87F4-6635BAB9B7C6}"/>
              </a:ext>
            </a:extLst>
          </p:cNvPr>
          <p:cNvSpPr>
            <a:spLocks noGrp="1"/>
          </p:cNvSpPr>
          <p:nvPr>
            <p:ph type="body" sz="quarter" idx="14"/>
          </p:nvPr>
        </p:nvSpPr>
        <p:spPr>
          <a:xfrm>
            <a:off x="581637" y="1609596"/>
            <a:ext cx="5212080" cy="669584"/>
          </a:xfrm>
        </p:spPr>
        <p:txBody>
          <a:bodyPr>
            <a:noAutofit/>
          </a:bodyPr>
          <a:lstStyle>
            <a:lvl1pPr marL="0" indent="0">
              <a:buNone/>
              <a:defRPr sz="2800" u="none">
                <a:solidFill>
                  <a:schemeClr val="accent2"/>
                </a:solidFill>
                <a:latin typeface="+mj-lt"/>
              </a:defRPr>
            </a:lvl1pPr>
          </a:lstStyle>
          <a:p>
            <a:pPr lvl="0"/>
            <a:r>
              <a:rPr lang="en-US" dirty="0"/>
              <a:t>Click to edit</a:t>
            </a:r>
          </a:p>
        </p:txBody>
      </p:sp>
      <p:sp>
        <p:nvSpPr>
          <p:cNvPr id="12" name="Text Placeholder 10">
            <a:extLst>
              <a:ext uri="{FF2B5EF4-FFF2-40B4-BE49-F238E27FC236}">
                <a16:creationId xmlns:a16="http://schemas.microsoft.com/office/drawing/2014/main" xmlns="" id="{67D7547A-0D65-4483-BC21-6E4B5F5267A0}"/>
              </a:ext>
            </a:extLst>
          </p:cNvPr>
          <p:cNvSpPr>
            <a:spLocks noGrp="1"/>
          </p:cNvSpPr>
          <p:nvPr>
            <p:ph type="body" sz="quarter" idx="15"/>
          </p:nvPr>
        </p:nvSpPr>
        <p:spPr>
          <a:xfrm>
            <a:off x="6362700" y="1608692"/>
            <a:ext cx="5212080" cy="669584"/>
          </a:xfrm>
        </p:spPr>
        <p:txBody>
          <a:bodyPr>
            <a:noAutofit/>
          </a:bodyPr>
          <a:lstStyle>
            <a:lvl1pPr marL="0" indent="0">
              <a:buNone/>
              <a:defRPr sz="2800" u="none">
                <a:solidFill>
                  <a:schemeClr val="accent2"/>
                </a:solidFill>
                <a:latin typeface="+mj-lt"/>
              </a:defRPr>
            </a:lvl1pPr>
          </a:lstStyle>
          <a:p>
            <a:pPr lvl="0"/>
            <a:r>
              <a:rPr lang="en-US" dirty="0"/>
              <a:t>Click to edit</a:t>
            </a:r>
          </a:p>
        </p:txBody>
      </p:sp>
      <p:sp>
        <p:nvSpPr>
          <p:cNvPr id="13" name="Slide Number Placeholder 4">
            <a:extLst>
              <a:ext uri="{FF2B5EF4-FFF2-40B4-BE49-F238E27FC236}">
                <a16:creationId xmlns:a16="http://schemas.microsoft.com/office/drawing/2014/main" xmlns="" id="{95910E8F-05C4-40AC-B8E8-138259D13158}"/>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2405484550"/>
      </p:ext>
    </p:extLst>
  </p:cSld>
  <p:clrMapOvr>
    <a:masterClrMapping/>
  </p:clrMapOvr>
  <p:extLst>
    <p:ext uri="{DCECCB84-F9BA-43D5-87BE-67443E8EF086}">
      <p15:sldGuideLst xmlns:p15="http://schemas.microsoft.com/office/powerpoint/2012/main">
        <p15:guide id="1" orient="horz" pos="2136"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71C848-2445-46F0-8805-82448E3A3D79}"/>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xmlns="" id="{61F330BA-C8DF-4E6E-AFFF-0C212DF2A80E}"/>
              </a:ext>
            </a:extLst>
          </p:cNvPr>
          <p:cNvSpPr>
            <a:spLocks noGrp="1"/>
          </p:cNvSpPr>
          <p:nvPr>
            <p:ph sz="half" idx="1"/>
          </p:nvPr>
        </p:nvSpPr>
        <p:spPr>
          <a:xfrm>
            <a:off x="581639" y="1609048"/>
            <a:ext cx="5212080" cy="4572000"/>
          </a:xfrm>
        </p:spPr>
        <p:txBody>
          <a:bodyPr/>
          <a:lstStyle>
            <a:lvl1pPr>
              <a:defRPr b="0" u="none">
                <a:solidFill>
                  <a:schemeClr val="tx1"/>
                </a:solidFill>
              </a:defRPr>
            </a:lvl1pPr>
            <a:lvl2pPr>
              <a:defRPr b="0" u="none">
                <a:solidFill>
                  <a:schemeClr val="tx1"/>
                </a:solidFill>
              </a:defRPr>
            </a:lvl2pPr>
            <a:lvl3pPr>
              <a:defRPr b="0" u="none">
                <a:solidFill>
                  <a:schemeClr val="tx1"/>
                </a:solidFill>
              </a:defRPr>
            </a:lvl3pPr>
            <a:lvl4pPr>
              <a:defRPr b="0" u="none">
                <a:solidFill>
                  <a:schemeClr val="tx1"/>
                </a:solidFill>
              </a:defRPr>
            </a:lvl4pPr>
            <a:lvl5pPr>
              <a:defRPr b="0" u="none">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xmlns="" id="{6319F3D2-21B1-426A-9E71-4F41C1F9C502}"/>
              </a:ext>
            </a:extLst>
          </p:cNvPr>
          <p:cNvSpPr>
            <a:spLocks noGrp="1"/>
          </p:cNvSpPr>
          <p:nvPr>
            <p:ph sz="half" idx="2"/>
          </p:nvPr>
        </p:nvSpPr>
        <p:spPr>
          <a:xfrm>
            <a:off x="6362700" y="1609050"/>
            <a:ext cx="5212080" cy="3886200"/>
          </a:xfrm>
        </p:spPr>
        <p:txBody>
          <a:bodyPr/>
          <a:lstStyle>
            <a:lvl1pPr>
              <a:defRPr b="0" u="none">
                <a:solidFill>
                  <a:schemeClr val="tx1"/>
                </a:solidFill>
              </a:defRPr>
            </a:lvl1pPr>
            <a:lvl2pPr>
              <a:defRPr b="0" u="none">
                <a:solidFill>
                  <a:schemeClr val="tx1"/>
                </a:solidFill>
              </a:defRPr>
            </a:lvl2pPr>
            <a:lvl3pPr>
              <a:defRPr b="0" u="none">
                <a:solidFill>
                  <a:schemeClr val="tx1"/>
                </a:solidFill>
              </a:defRPr>
            </a:lvl3pPr>
            <a:lvl4pPr>
              <a:defRPr b="0" u="none">
                <a:solidFill>
                  <a:schemeClr val="tx1"/>
                </a:solidFill>
              </a:defRPr>
            </a:lvl4pPr>
            <a:lvl5pPr>
              <a:defRPr b="0" u="none">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4">
            <a:extLst>
              <a:ext uri="{FF2B5EF4-FFF2-40B4-BE49-F238E27FC236}">
                <a16:creationId xmlns:a16="http://schemas.microsoft.com/office/drawing/2014/main" xmlns="" id="{0EFDD1C7-8CAC-4033-8402-E5EDDEA3C82B}"/>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105875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D402F41A-BB06-4852-BB73-19CBE78B79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
            <a:ext cx="12192000" cy="6857999"/>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22617331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61DD7-0A13-4FDB-9D58-B1E31387F0C6}"/>
              </a:ext>
            </a:extLst>
          </p:cNvPr>
          <p:cNvSpPr>
            <a:spLocks noGrp="1"/>
          </p:cNvSpPr>
          <p:nvPr>
            <p:ph type="title"/>
          </p:nvPr>
        </p:nvSpPr>
        <p:spPr/>
        <p:txBody>
          <a:bodyPr/>
          <a:lstStyle/>
          <a:p>
            <a:r>
              <a:rPr lang="en-US" dirty="0"/>
              <a:t>Click to edit Master title style</a:t>
            </a:r>
          </a:p>
        </p:txBody>
      </p:sp>
      <p:sp>
        <p:nvSpPr>
          <p:cNvPr id="7" name="Slide Number Placeholder 4">
            <a:extLst>
              <a:ext uri="{FF2B5EF4-FFF2-40B4-BE49-F238E27FC236}">
                <a16:creationId xmlns:a16="http://schemas.microsoft.com/office/drawing/2014/main" xmlns="" id="{414179AA-EEB1-4AD8-A38C-8F5F71F3F77F}"/>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213597193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D61DD7-0A13-4FDB-9D58-B1E31387F0C6}"/>
              </a:ext>
            </a:extLst>
          </p:cNvPr>
          <p:cNvSpPr>
            <a:spLocks noGrp="1"/>
          </p:cNvSpPr>
          <p:nvPr>
            <p:ph type="title"/>
          </p:nvPr>
        </p:nvSpPr>
        <p:spPr/>
        <p:txBody>
          <a:bodyPr/>
          <a:lstStyle/>
          <a:p>
            <a:r>
              <a:rPr lang="en-US" dirty="0"/>
              <a:t>Click to edit Master title style</a:t>
            </a:r>
          </a:p>
        </p:txBody>
      </p:sp>
      <p:cxnSp>
        <p:nvCxnSpPr>
          <p:cNvPr id="10" name="Straight Connector 9">
            <a:extLst>
              <a:ext uri="{FF2B5EF4-FFF2-40B4-BE49-F238E27FC236}">
                <a16:creationId xmlns:a16="http://schemas.microsoft.com/office/drawing/2014/main" xmlns="" id="{DF95133A-A3D8-48B9-A96B-2353AA69D0B5}"/>
              </a:ext>
            </a:extLst>
          </p:cNvPr>
          <p:cNvCxnSpPr>
            <a:cxnSpLocks/>
          </p:cNvCxnSpPr>
          <p:nvPr userDrawn="1"/>
        </p:nvCxnSpPr>
        <p:spPr>
          <a:xfrm>
            <a:off x="671255" y="1286113"/>
            <a:ext cx="10901620" cy="0"/>
          </a:xfrm>
          <a:prstGeom prst="line">
            <a:avLst/>
          </a:prstGeom>
          <a:ln w="571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 id="{8747FA6A-7668-4BB4-9722-F2858901D368}"/>
              </a:ext>
            </a:extLst>
          </p:cNvPr>
          <p:cNvGrpSpPr/>
          <p:nvPr userDrawn="1"/>
        </p:nvGrpSpPr>
        <p:grpSpPr>
          <a:xfrm>
            <a:off x="-7949" y="6400800"/>
            <a:ext cx="12199951" cy="457200"/>
            <a:chOff x="-7951" y="6400800"/>
            <a:chExt cx="12199951" cy="457200"/>
          </a:xfrm>
        </p:grpSpPr>
        <p:cxnSp>
          <p:nvCxnSpPr>
            <p:cNvPr id="11" name="Straight Connector 10">
              <a:extLst>
                <a:ext uri="{FF2B5EF4-FFF2-40B4-BE49-F238E27FC236}">
                  <a16:creationId xmlns:a16="http://schemas.microsoft.com/office/drawing/2014/main" xmlns="" id="{58470DAF-6731-4C05-A116-B504FB13E8C4}"/>
                </a:ext>
              </a:extLst>
            </p:cNvPr>
            <p:cNvCxnSpPr>
              <a:cxnSpLocks/>
            </p:cNvCxnSpPr>
            <p:nvPr userDrawn="1"/>
          </p:nvCxnSpPr>
          <p:spPr>
            <a:xfrm>
              <a:off x="-7951" y="6623437"/>
              <a:ext cx="12199951" cy="7156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F5877296-5CA1-42A8-A93A-EE4AC175A3FB}"/>
                </a:ext>
              </a:extLst>
            </p:cNvPr>
            <p:cNvCxnSpPr>
              <a:cxnSpLocks/>
            </p:cNvCxnSpPr>
            <p:nvPr userDrawn="1"/>
          </p:nvCxnSpPr>
          <p:spPr>
            <a:xfrm flipH="1" flipV="1">
              <a:off x="-7951" y="6400800"/>
              <a:ext cx="12199951" cy="3896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1EE21922-40A2-4641-A8DA-E52C672F6A9F}"/>
                </a:ext>
              </a:extLst>
            </p:cNvPr>
            <p:cNvCxnSpPr>
              <a:cxnSpLocks/>
            </p:cNvCxnSpPr>
            <p:nvPr userDrawn="1"/>
          </p:nvCxnSpPr>
          <p:spPr>
            <a:xfrm flipV="1">
              <a:off x="-7951" y="6559121"/>
              <a:ext cx="12199951" cy="2988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6" name="Slide Number Placeholder 4">
            <a:extLst>
              <a:ext uri="{FF2B5EF4-FFF2-40B4-BE49-F238E27FC236}">
                <a16:creationId xmlns:a16="http://schemas.microsoft.com/office/drawing/2014/main" xmlns="" id="{070B09A3-9C10-4481-813B-8B20AA582350}"/>
              </a:ext>
            </a:extLst>
          </p:cNvPr>
          <p:cNvSpPr>
            <a:spLocks noGrp="1"/>
          </p:cNvSpPr>
          <p:nvPr>
            <p:ph type="sldNum" sz="quarter" idx="12"/>
          </p:nvPr>
        </p:nvSpPr>
        <p:spPr>
          <a:xfrm>
            <a:off x="123825" y="6454140"/>
            <a:ext cx="365760" cy="365760"/>
          </a:xfrm>
          <a:prstGeom prst="ellipse">
            <a:avLst/>
          </a:prstGeom>
          <a:solidFill>
            <a:schemeClr val="bg1"/>
          </a:solidFill>
          <a:ln w="19050">
            <a:solidFill>
              <a:schemeClr val="accent1"/>
            </a:solidFill>
          </a:ln>
        </p:spPr>
        <p:txBody>
          <a:bodyPr lIns="0" tIns="0" rIns="0" bIns="0" anchor="ctr" anchorCtr="0"/>
          <a:lstStyle>
            <a:lvl1pPr algn="ctr">
              <a:defRPr sz="800"/>
            </a:lvl1pPr>
          </a:lstStyle>
          <a:p>
            <a:fld id="{02266A82-7052-4F19-AA33-DE09AC459DCD}" type="slidenum">
              <a:rPr lang="en-US" smtClean="0"/>
              <a:pPr/>
              <a:t>‹#›</a:t>
            </a:fld>
            <a:endParaRPr lang="en-US" dirty="0"/>
          </a:p>
        </p:txBody>
      </p:sp>
    </p:spTree>
    <p:extLst>
      <p:ext uri="{BB962C8B-B14F-4D97-AF65-F5344CB8AC3E}">
        <p14:creationId xmlns:p14="http://schemas.microsoft.com/office/powerpoint/2010/main" val="39383713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812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D0D93388-E053-46ED-9EA3-5D4FDC845B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3" y="-1"/>
            <a:ext cx="12166879" cy="6858001"/>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1121856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852BDCD0-4C37-4C6B-A0FB-34FF3704F1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
            <a:ext cx="12192001" cy="6857999"/>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49934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9D31923C-34F3-4352-9191-B204F1504DC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0"/>
            <a:ext cx="12166879" cy="6858000"/>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2089651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5471AE0A-ABDB-4D21-A370-D96EBA8BE0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12192000" cy="6858000"/>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1586140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6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2F85F40A-0E8F-4057-91DC-3CB628AD2B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1448397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90A33236-BF25-4CA6-9EE3-E3419C978C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000"/>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324498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C7AAB327-811E-47BF-83A2-8E669C1F6F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6858001"/>
          </a:xfrm>
          <a:prstGeom prst="rect">
            <a:avLst/>
          </a:prstGeom>
        </p:spPr>
      </p:pic>
      <p:grpSp>
        <p:nvGrpSpPr>
          <p:cNvPr id="3" name="Group 2">
            <a:extLst>
              <a:ext uri="{FF2B5EF4-FFF2-40B4-BE49-F238E27FC236}">
                <a16:creationId xmlns:a16="http://schemas.microsoft.com/office/drawing/2014/main" xmlns="" id="{96919E31-A09F-424D-B30D-941418580683}"/>
              </a:ext>
            </a:extLst>
          </p:cNvPr>
          <p:cNvGrpSpPr/>
          <p:nvPr userDrawn="1"/>
        </p:nvGrpSpPr>
        <p:grpSpPr>
          <a:xfrm>
            <a:off x="-288100" y="4794727"/>
            <a:ext cx="12941475" cy="2254607"/>
            <a:chOff x="-288099" y="4794723"/>
            <a:chExt cx="12941474" cy="2254607"/>
          </a:xfrm>
        </p:grpSpPr>
        <p:sp>
          <p:nvSpPr>
            <p:cNvPr id="10" name="Rectangle 3">
              <a:extLst>
                <a:ext uri="{FF2B5EF4-FFF2-40B4-BE49-F238E27FC236}">
                  <a16:creationId xmlns:a16="http://schemas.microsoft.com/office/drawing/2014/main" xmlns="" id="{27570CFF-EC7C-4B5D-9B9F-A90DEE7A6DA8}"/>
                </a:ext>
              </a:extLst>
            </p:cNvPr>
            <p:cNvSpPr/>
            <p:nvPr userDrawn="1"/>
          </p:nvSpPr>
          <p:spPr>
            <a:xfrm>
              <a:off x="-56514" y="4803269"/>
              <a:ext cx="12375792" cy="2246061"/>
            </a:xfrm>
            <a:custGeom>
              <a:avLst/>
              <a:gdLst>
                <a:gd name="connsiteX0" fmla="*/ 0 w 4584526"/>
                <a:gd name="connsiteY0" fmla="*/ 0 h 1941534"/>
                <a:gd name="connsiteX1" fmla="*/ 4584526 w 4584526"/>
                <a:gd name="connsiteY1" fmla="*/ 0 h 1941534"/>
                <a:gd name="connsiteX2" fmla="*/ 4584526 w 4584526"/>
                <a:gd name="connsiteY2" fmla="*/ 1941534 h 1941534"/>
                <a:gd name="connsiteX3" fmla="*/ 0 w 4584526"/>
                <a:gd name="connsiteY3" fmla="*/ 1941534 h 1941534"/>
                <a:gd name="connsiteX4" fmla="*/ 0 w 4584526"/>
                <a:gd name="connsiteY4" fmla="*/ 0 h 1941534"/>
                <a:gd name="connsiteX0" fmla="*/ 0 w 4584526"/>
                <a:gd name="connsiteY0" fmla="*/ 7984 h 1949518"/>
                <a:gd name="connsiteX1" fmla="*/ 1797416 w 4584526"/>
                <a:gd name="connsiteY1" fmla="*/ 0 h 1949518"/>
                <a:gd name="connsiteX2" fmla="*/ 4584526 w 4584526"/>
                <a:gd name="connsiteY2" fmla="*/ 7984 h 1949518"/>
                <a:gd name="connsiteX3" fmla="*/ 4584526 w 4584526"/>
                <a:gd name="connsiteY3" fmla="*/ 1949518 h 1949518"/>
                <a:gd name="connsiteX4" fmla="*/ 0 w 4584526"/>
                <a:gd name="connsiteY4" fmla="*/ 1949518 h 1949518"/>
                <a:gd name="connsiteX5" fmla="*/ 0 w 4584526"/>
                <a:gd name="connsiteY5" fmla="*/ 7984 h 1949518"/>
                <a:gd name="connsiteX0" fmla="*/ 0 w 4584526"/>
                <a:gd name="connsiteY0" fmla="*/ 0 h 1941534"/>
                <a:gd name="connsiteX1" fmla="*/ 2703762 w 4584526"/>
                <a:gd name="connsiteY1" fmla="*/ 417901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84526 w 4584526"/>
                <a:gd name="connsiteY2" fmla="*/ 0 h 1941534"/>
                <a:gd name="connsiteX3" fmla="*/ 4584526 w 4584526"/>
                <a:gd name="connsiteY3" fmla="*/ 1941534 h 1941534"/>
                <a:gd name="connsiteX4" fmla="*/ 0 w 4584526"/>
                <a:gd name="connsiteY4" fmla="*/ 1941534 h 1941534"/>
                <a:gd name="connsiteX5" fmla="*/ 0 w 4584526"/>
                <a:gd name="connsiteY5" fmla="*/ 0 h 1941534"/>
                <a:gd name="connsiteX0" fmla="*/ 0 w 4584526"/>
                <a:gd name="connsiteY0" fmla="*/ 0 h 1941534"/>
                <a:gd name="connsiteX1" fmla="*/ 3092196 w 4584526"/>
                <a:gd name="connsiteY1" fmla="*/ 518109 h 1941534"/>
                <a:gd name="connsiteX2" fmla="*/ 4579902 w 4584526"/>
                <a:gd name="connsiteY2" fmla="*/ 250521 h 1941534"/>
                <a:gd name="connsiteX3" fmla="*/ 4584526 w 4584526"/>
                <a:gd name="connsiteY3" fmla="*/ 1941534 h 1941534"/>
                <a:gd name="connsiteX4" fmla="*/ 0 w 4584526"/>
                <a:gd name="connsiteY4" fmla="*/ 1941534 h 1941534"/>
                <a:gd name="connsiteX5" fmla="*/ 0 w 4584526"/>
                <a:gd name="connsiteY5" fmla="*/ 0 h 1941534"/>
                <a:gd name="connsiteX0" fmla="*/ 0 w 4612327"/>
                <a:gd name="connsiteY0" fmla="*/ 0 h 1941534"/>
                <a:gd name="connsiteX1" fmla="*/ 3092196 w 4612327"/>
                <a:gd name="connsiteY1" fmla="*/ 518109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1941534"/>
                <a:gd name="connsiteX1" fmla="*/ 2888731 w 4612327"/>
                <a:gd name="connsiteY1" fmla="*/ 505583 h 1941534"/>
                <a:gd name="connsiteX2" fmla="*/ 4612272 w 4612327"/>
                <a:gd name="connsiteY2" fmla="*/ 463463 h 1941534"/>
                <a:gd name="connsiteX3" fmla="*/ 4584526 w 4612327"/>
                <a:gd name="connsiteY3" fmla="*/ 1941534 h 1941534"/>
                <a:gd name="connsiteX4" fmla="*/ 0 w 4612327"/>
                <a:gd name="connsiteY4" fmla="*/ 1941534 h 1941534"/>
                <a:gd name="connsiteX5" fmla="*/ 0 w 4612327"/>
                <a:gd name="connsiteY5" fmla="*/ 0 h 1941534"/>
                <a:gd name="connsiteX0" fmla="*/ 0 w 4612327"/>
                <a:gd name="connsiteY0" fmla="*/ 0 h 2567176"/>
                <a:gd name="connsiteX1" fmla="*/ 2888731 w 4612327"/>
                <a:gd name="connsiteY1" fmla="*/ 505583 h 2567176"/>
                <a:gd name="connsiteX2" fmla="*/ 4612272 w 4612327"/>
                <a:gd name="connsiteY2" fmla="*/ 463463 h 2567176"/>
                <a:gd name="connsiteX3" fmla="*/ 4584526 w 4612327"/>
                <a:gd name="connsiteY3" fmla="*/ 1941534 h 2567176"/>
                <a:gd name="connsiteX4" fmla="*/ 5922 w 4612327"/>
                <a:gd name="connsiteY4" fmla="*/ 2567176 h 2567176"/>
                <a:gd name="connsiteX5" fmla="*/ 0 w 4612327"/>
                <a:gd name="connsiteY5" fmla="*/ 0 h 2567176"/>
                <a:gd name="connsiteX0" fmla="*/ 0 w 4614137"/>
                <a:gd name="connsiteY0" fmla="*/ 0 h 2583218"/>
                <a:gd name="connsiteX1" fmla="*/ 2888731 w 4614137"/>
                <a:gd name="connsiteY1" fmla="*/ 505583 h 2583218"/>
                <a:gd name="connsiteX2" fmla="*/ 4612272 w 4614137"/>
                <a:gd name="connsiteY2" fmla="*/ 463463 h 2583218"/>
                <a:gd name="connsiteX3" fmla="*/ 4614137 w 4614137"/>
                <a:gd name="connsiteY3" fmla="*/ 2583218 h 2583218"/>
                <a:gd name="connsiteX4" fmla="*/ 5922 w 4614137"/>
                <a:gd name="connsiteY4" fmla="*/ 2567176 h 2583218"/>
                <a:gd name="connsiteX5" fmla="*/ 0 w 4614137"/>
                <a:gd name="connsiteY5" fmla="*/ 0 h 258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4137" h="2583218">
                  <a:moveTo>
                    <a:pt x="0" y="0"/>
                  </a:moveTo>
                  <a:lnTo>
                    <a:pt x="2888731" y="505583"/>
                  </a:lnTo>
                  <a:lnTo>
                    <a:pt x="4612272" y="463463"/>
                  </a:lnTo>
                  <a:cubicBezTo>
                    <a:pt x="4613813" y="1027134"/>
                    <a:pt x="4612596" y="2019547"/>
                    <a:pt x="4614137" y="2583218"/>
                  </a:cubicBezTo>
                  <a:lnTo>
                    <a:pt x="5922" y="2567176"/>
                  </a:lnTo>
                  <a:lnTo>
                    <a:pt x="0" y="0"/>
                  </a:lnTo>
                  <a:close/>
                </a:path>
              </a:pathLst>
            </a:cu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n w="0"/>
                <a:solidFill>
                  <a:schemeClr val="tx1"/>
                </a:solidFill>
                <a:effectLst>
                  <a:outerShdw blurRad="38100" dist="19050" dir="2700000" algn="tl" rotWithShape="0">
                    <a:schemeClr val="dk1">
                      <a:alpha val="40000"/>
                    </a:schemeClr>
                  </a:outerShdw>
                </a:effectLst>
              </a:endParaRPr>
            </a:p>
          </p:txBody>
        </p:sp>
        <p:cxnSp>
          <p:nvCxnSpPr>
            <p:cNvPr id="12" name="Straight Connector 11">
              <a:extLst>
                <a:ext uri="{FF2B5EF4-FFF2-40B4-BE49-F238E27FC236}">
                  <a16:creationId xmlns:a16="http://schemas.microsoft.com/office/drawing/2014/main" xmlns="" id="{6487DC89-3EBB-4199-B531-EAEA0C50BA37}"/>
                </a:ext>
              </a:extLst>
            </p:cNvPr>
            <p:cNvCxnSpPr>
              <a:cxnSpLocks/>
            </p:cNvCxnSpPr>
            <p:nvPr userDrawn="1"/>
          </p:nvCxnSpPr>
          <p:spPr>
            <a:xfrm>
              <a:off x="-288099" y="4794723"/>
              <a:ext cx="12789074" cy="77716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BB55A386-1658-45C0-9F9B-C35949E23588}"/>
                </a:ext>
              </a:extLst>
            </p:cNvPr>
            <p:cNvCxnSpPr/>
            <p:nvPr userDrawn="1"/>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xmlns="" id="{5C570372-D5DC-4904-A923-31139CF77671}"/>
                </a:ext>
              </a:extLst>
            </p:cNvPr>
            <p:cNvCxnSpPr>
              <a:cxnSpLocks/>
            </p:cNvCxnSpPr>
            <p:nvPr userDrawn="1"/>
          </p:nvCxnSpPr>
          <p:spPr>
            <a:xfrm flipH="1">
              <a:off x="-288099" y="5271262"/>
              <a:ext cx="12789074" cy="88065"/>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6659550-D945-444B-9F81-0D746217C68F}"/>
                </a:ext>
              </a:extLst>
            </p:cNvPr>
            <p:cNvCxnSpPr>
              <a:cxnSpLocks/>
            </p:cNvCxnSpPr>
            <p:nvPr userDrawn="1"/>
          </p:nvCxnSpPr>
          <p:spPr>
            <a:xfrm>
              <a:off x="-135699" y="4947123"/>
              <a:ext cx="12789074" cy="777164"/>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2E8B4237-1E24-405E-8BCA-1D438F33D1E9}"/>
              </a:ext>
            </a:extLst>
          </p:cNvPr>
          <p:cNvSpPr>
            <a:spLocks noGrp="1"/>
          </p:cNvSpPr>
          <p:nvPr>
            <p:ph type="ctrTitle"/>
          </p:nvPr>
        </p:nvSpPr>
        <p:spPr>
          <a:xfrm>
            <a:off x="578835" y="5779629"/>
            <a:ext cx="11564527" cy="777164"/>
          </a:xfrm>
        </p:spPr>
        <p:txBody>
          <a:bodyPr anchor="b"/>
          <a:lstStyle>
            <a:lvl1pPr algn="l">
              <a:defRPr sz="4200"/>
            </a:lvl1pPr>
          </a:lstStyle>
          <a:p>
            <a:r>
              <a:rPr lang="en-US" dirty="0"/>
              <a:t>Click to edit Master title style</a:t>
            </a:r>
          </a:p>
        </p:txBody>
      </p:sp>
    </p:spTree>
    <p:extLst>
      <p:ext uri="{BB962C8B-B14F-4D97-AF65-F5344CB8AC3E}">
        <p14:creationId xmlns:p14="http://schemas.microsoft.com/office/powerpoint/2010/main" val="371202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4A82A2A-DE53-45DC-B0AD-DD4C74F53BFE}"/>
              </a:ext>
            </a:extLst>
          </p:cNvPr>
          <p:cNvSpPr>
            <a:spLocks noGrp="1"/>
          </p:cNvSpPr>
          <p:nvPr>
            <p:ph type="title"/>
          </p:nvPr>
        </p:nvSpPr>
        <p:spPr>
          <a:xfrm>
            <a:off x="569607" y="389189"/>
            <a:ext cx="11003268" cy="720618"/>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xmlns="" id="{A6997BD9-D7D6-4AF2-8ABB-AC1F9AFB6FDC}"/>
              </a:ext>
            </a:extLst>
          </p:cNvPr>
          <p:cNvSpPr>
            <a:spLocks noGrp="1"/>
          </p:cNvSpPr>
          <p:nvPr>
            <p:ph type="body" idx="1"/>
          </p:nvPr>
        </p:nvSpPr>
        <p:spPr>
          <a:xfrm>
            <a:off x="569606" y="1621081"/>
            <a:ext cx="11003269" cy="41511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a:extLst>
              <a:ext uri="{FF2B5EF4-FFF2-40B4-BE49-F238E27FC236}">
                <a16:creationId xmlns:a16="http://schemas.microsoft.com/office/drawing/2014/main" xmlns="" id="{E6B2EABF-C97F-45E8-A980-BBC7C74F846F}"/>
              </a:ext>
            </a:extLst>
          </p:cNvPr>
          <p:cNvCxnSpPr>
            <a:cxnSpLocks/>
          </p:cNvCxnSpPr>
          <p:nvPr userDrawn="1"/>
        </p:nvCxnSpPr>
        <p:spPr>
          <a:xfrm>
            <a:off x="671255" y="1286113"/>
            <a:ext cx="10901620" cy="0"/>
          </a:xfrm>
          <a:prstGeom prst="line">
            <a:avLst/>
          </a:prstGeom>
          <a:ln w="57150" cap="rnd">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Placeholder 4" descr="A picture containing shape&#10;&#10;Description automatically generated">
            <a:extLst>
              <a:ext uri="{FF2B5EF4-FFF2-40B4-BE49-F238E27FC236}">
                <a16:creationId xmlns:a16="http://schemas.microsoft.com/office/drawing/2014/main" xmlns="" id="{D5C42E0C-22F2-460D-B15B-1A5C15B3FF20}"/>
              </a:ext>
            </a:extLst>
          </p:cNvPr>
          <p:cNvPicPr>
            <a:picLocks noChangeAspect="1"/>
          </p:cNvPicPr>
          <p:nvPr userDrawn="1"/>
        </p:nvPicPr>
        <p:blipFill>
          <a:blip r:embed="rId24" cstate="print">
            <a:extLst>
              <a:ext uri="{28A0092B-C50C-407E-A947-70E740481C1C}">
                <a14:useLocalDpi xmlns:a14="http://schemas.microsoft.com/office/drawing/2010/main"/>
              </a:ext>
            </a:extLst>
          </a:blip>
          <a:srcRect/>
          <a:stretch>
            <a:fillRect/>
          </a:stretch>
        </p:blipFill>
        <p:spPr>
          <a:xfrm>
            <a:off x="10177337" y="5636721"/>
            <a:ext cx="1445059" cy="879868"/>
          </a:xfrm>
          <a:prstGeom prst="rect">
            <a:avLst/>
          </a:prstGeom>
        </p:spPr>
      </p:pic>
      <p:cxnSp>
        <p:nvCxnSpPr>
          <p:cNvPr id="30" name="Straight Connector 29">
            <a:extLst>
              <a:ext uri="{FF2B5EF4-FFF2-40B4-BE49-F238E27FC236}">
                <a16:creationId xmlns:a16="http://schemas.microsoft.com/office/drawing/2014/main" xmlns="" id="{37B30286-8F93-4841-88A3-E53D81DCCF68}"/>
              </a:ext>
            </a:extLst>
          </p:cNvPr>
          <p:cNvCxnSpPr>
            <a:cxnSpLocks/>
          </p:cNvCxnSpPr>
          <p:nvPr userDrawn="1"/>
        </p:nvCxnSpPr>
        <p:spPr>
          <a:xfrm>
            <a:off x="-7950" y="6623439"/>
            <a:ext cx="12199951" cy="7156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18652DD1-570D-4941-ABC7-A567998D732B}"/>
              </a:ext>
            </a:extLst>
          </p:cNvPr>
          <p:cNvCxnSpPr>
            <a:cxnSpLocks/>
          </p:cNvCxnSpPr>
          <p:nvPr userDrawn="1"/>
        </p:nvCxnSpPr>
        <p:spPr>
          <a:xfrm flipH="1" flipV="1">
            <a:off x="-7950" y="6400800"/>
            <a:ext cx="12199951" cy="38961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2C26F9E8-DD6C-4938-949C-33B6B43CF503}"/>
              </a:ext>
            </a:extLst>
          </p:cNvPr>
          <p:cNvCxnSpPr>
            <a:cxnSpLocks/>
          </p:cNvCxnSpPr>
          <p:nvPr userDrawn="1"/>
        </p:nvCxnSpPr>
        <p:spPr>
          <a:xfrm flipV="1">
            <a:off x="-7950" y="6559123"/>
            <a:ext cx="12199951" cy="29887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484807"/>
      </p:ext>
    </p:extLst>
  </p:cSld>
  <p:clrMap bg1="lt1" tx1="dk1" bg2="lt2" tx2="dk2" accent1="accent1" accent2="accent2" accent3="accent3" accent4="accent4" accent5="accent5" accent6="accent6" hlink="hlink" folHlink="folHlink"/>
  <p:sldLayoutIdLst>
    <p:sldLayoutId id="2147483660"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23" r:id="rId14"/>
    <p:sldLayoutId id="2147483661" r:id="rId15"/>
    <p:sldLayoutId id="2147483665" r:id="rId16"/>
    <p:sldLayoutId id="2147483662" r:id="rId17"/>
    <p:sldLayoutId id="2147483663" r:id="rId18"/>
    <p:sldLayoutId id="2147483652" r:id="rId19"/>
    <p:sldLayoutId id="2147483666" r:id="rId20"/>
    <p:sldLayoutId id="2147483667" r:id="rId21"/>
    <p:sldLayoutId id="2147483716" r:id="rId22"/>
  </p:sldLayoutIdLst>
  <p:hf hdr="0" ftr="0" dt="0"/>
  <p:txStyles>
    <p:titleStyle>
      <a:lvl1pPr algn="l" defTabSz="914377" rtl="0" eaLnBrk="1" latinLnBrk="0" hangingPunct="1">
        <a:lnSpc>
          <a:spcPct val="90000"/>
        </a:lnSpc>
        <a:spcBef>
          <a:spcPct val="0"/>
        </a:spcBef>
        <a:buNone/>
        <a:defRPr sz="3600" b="1" kern="1200" cap="all" baseline="0">
          <a:solidFill>
            <a:schemeClr val="accent1"/>
          </a:solidFill>
          <a:latin typeface="+mj-lt"/>
          <a:ea typeface="+mj-ea"/>
          <a:cs typeface="+mj-cs"/>
        </a:defRPr>
      </a:lvl1pPr>
    </p:titleStyle>
    <p:bodyStyle>
      <a:lvl1pPr marL="341305" indent="-341305" algn="l" defTabSz="914377"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latin typeface="+mn-lt"/>
          <a:ea typeface="+mn-ea"/>
          <a:cs typeface="+mn-cs"/>
        </a:defRPr>
      </a:lvl1pPr>
      <a:lvl2pPr marL="804843"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tabLst>
          <a:tab pos="804843" algn="l"/>
        </a:tabLst>
        <a:defRPr sz="2000" b="0" kern="1200">
          <a:solidFill>
            <a:schemeClr val="tx1"/>
          </a:solidFill>
          <a:latin typeface="+mn-lt"/>
          <a:ea typeface="+mn-ea"/>
          <a:cs typeface="+mn-cs"/>
        </a:defRPr>
      </a:lvl2pPr>
      <a:lvl3pPr marL="120170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165095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4pPr>
      <a:lvl5pPr marL="2116086"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www.serve-you-rx.com/" TargetMode="Externa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6.jpeg"/><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hyperlink" Target="http://www.nw16.ultipro.com*/" TargetMode="External"/><Relationship Id="rId3" Type="http://schemas.openxmlformats.org/officeDocument/2006/relationships/image" Target="../media/image39.jpe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eapon, wheel&#10;&#10;Description automatically generated">
            <a:extLst>
              <a:ext uri="{FF2B5EF4-FFF2-40B4-BE49-F238E27FC236}">
                <a16:creationId xmlns:a16="http://schemas.microsoft.com/office/drawing/2014/main" xmlns="" id="{0D90A597-58D6-4D5A-BCC1-29A09AF025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xmlns="" id="{2627C9E0-91DE-470D-B310-6C588C9B0F5A}"/>
              </a:ext>
            </a:extLst>
          </p:cNvPr>
          <p:cNvSpPr txBox="1"/>
          <p:nvPr/>
        </p:nvSpPr>
        <p:spPr>
          <a:xfrm>
            <a:off x="478840" y="4831083"/>
            <a:ext cx="4631640" cy="470127"/>
          </a:xfrm>
          <a:prstGeom prst="rect">
            <a:avLst/>
          </a:prstGeom>
          <a:noFill/>
        </p:spPr>
        <p:txBody>
          <a:bodyPr wrap="square" rtlCol="0" anchor="ctr" anchorCtr="0">
            <a:noAutofit/>
          </a:bodyPr>
          <a:lstStyle/>
          <a:p>
            <a:pPr defTabSz="914377">
              <a:defRPr/>
            </a:pPr>
            <a:r>
              <a:rPr lang="en-US" sz="2000" b="1" dirty="0">
                <a:solidFill>
                  <a:srgbClr val="5BBA47"/>
                </a:solidFill>
                <a:latin typeface="Arial" panose="020B0604020202020204" pitchFamily="34" charset="0"/>
                <a:cs typeface="Arial" panose="020B0604020202020204" pitchFamily="34" charset="0"/>
              </a:rPr>
              <a:t>October 3 – October 31, 2022</a:t>
            </a:r>
          </a:p>
        </p:txBody>
      </p:sp>
      <p:pic>
        <p:nvPicPr>
          <p:cNvPr id="7" name="Picture 6">
            <a:extLst>
              <a:ext uri="{FF2B5EF4-FFF2-40B4-BE49-F238E27FC236}">
                <a16:creationId xmlns:a16="http://schemas.microsoft.com/office/drawing/2014/main" xmlns="" id="{A440A4AA-47E1-4CC3-9BBD-D6752DB845F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604" y="614248"/>
            <a:ext cx="1767361" cy="889417"/>
          </a:xfrm>
          <a:prstGeom prst="rect">
            <a:avLst/>
          </a:prstGeom>
        </p:spPr>
      </p:pic>
      <p:sp>
        <p:nvSpPr>
          <p:cNvPr id="8" name="TextBox 7">
            <a:extLst>
              <a:ext uri="{FF2B5EF4-FFF2-40B4-BE49-F238E27FC236}">
                <a16:creationId xmlns:a16="http://schemas.microsoft.com/office/drawing/2014/main" xmlns="" id="{FEDDF34B-1FE6-4595-B607-B8D4745788EC}"/>
              </a:ext>
            </a:extLst>
          </p:cNvPr>
          <p:cNvSpPr txBox="1"/>
          <p:nvPr/>
        </p:nvSpPr>
        <p:spPr>
          <a:xfrm>
            <a:off x="478839" y="1923695"/>
            <a:ext cx="4405981" cy="470127"/>
          </a:xfrm>
          <a:prstGeom prst="rect">
            <a:avLst/>
          </a:prstGeom>
          <a:noFill/>
        </p:spPr>
        <p:txBody>
          <a:bodyPr wrap="square" rtlCol="0" anchor="ctr" anchorCtr="0">
            <a:noAutofit/>
          </a:bodyPr>
          <a:lstStyle/>
          <a:p>
            <a:pPr defTabSz="914377">
              <a:defRPr/>
            </a:pPr>
            <a:r>
              <a:rPr lang="en-US" sz="2800" b="1" dirty="0">
                <a:solidFill>
                  <a:srgbClr val="B9D432"/>
                </a:solidFill>
                <a:cs typeface="Gotham Medium" pitchFamily="50" charset="0"/>
              </a:rPr>
              <a:t>2023</a:t>
            </a:r>
          </a:p>
        </p:txBody>
      </p:sp>
      <p:sp>
        <p:nvSpPr>
          <p:cNvPr id="2" name="Rectangle 1">
            <a:extLst>
              <a:ext uri="{FF2B5EF4-FFF2-40B4-BE49-F238E27FC236}">
                <a16:creationId xmlns:a16="http://schemas.microsoft.com/office/drawing/2014/main" xmlns="" id="{70850BCB-F280-B506-FED3-A3E08DA3F383}"/>
              </a:ext>
            </a:extLst>
          </p:cNvPr>
          <p:cNvSpPr/>
          <p:nvPr/>
        </p:nvSpPr>
        <p:spPr>
          <a:xfrm>
            <a:off x="822125" y="614245"/>
            <a:ext cx="1661020" cy="1172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xmlns="" id="{5FBFA460-7DB0-5BDD-564F-F3F8547A34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56" y="437664"/>
            <a:ext cx="1211685" cy="1486029"/>
          </a:xfrm>
          <a:prstGeom prst="rect">
            <a:avLst/>
          </a:prstGeom>
        </p:spPr>
      </p:pic>
      <p:sp>
        <p:nvSpPr>
          <p:cNvPr id="3" name="TextBox 2"/>
          <p:cNvSpPr txBox="1"/>
          <p:nvPr/>
        </p:nvSpPr>
        <p:spPr>
          <a:xfrm>
            <a:off x="478839" y="2393822"/>
            <a:ext cx="4631641" cy="1815882"/>
          </a:xfrm>
          <a:prstGeom prst="rect">
            <a:avLst/>
          </a:prstGeom>
          <a:solidFill>
            <a:schemeClr val="bg1"/>
          </a:solidFill>
        </p:spPr>
        <p:txBody>
          <a:bodyPr wrap="square" rtlCol="0">
            <a:spAutoFit/>
          </a:bodyPr>
          <a:lstStyle/>
          <a:p>
            <a:r>
              <a:rPr lang="en-US" sz="4000" b="1" dirty="0">
                <a:solidFill>
                  <a:srgbClr val="002060"/>
                </a:solidFill>
              </a:rPr>
              <a:t>PHAU NTAWV QHIA TXOG</a:t>
            </a:r>
            <a:r>
              <a:rPr lang="en-US" sz="3200" b="1" dirty="0">
                <a:solidFill>
                  <a:srgbClr val="002060"/>
                </a:solidFill>
              </a:rPr>
              <a:t> </a:t>
            </a:r>
            <a:r>
              <a:rPr lang="en-US" sz="3200" b="1" dirty="0">
                <a:solidFill>
                  <a:srgbClr val="00B0F0"/>
                </a:solidFill>
              </a:rPr>
              <a:t>COV TXIAJ NTSIM KEV PAB</a:t>
            </a:r>
            <a:endParaRPr lang="en-US" sz="3200" dirty="0">
              <a:solidFill>
                <a:srgbClr val="00B0F0"/>
              </a:solidFill>
            </a:endParaRPr>
          </a:p>
        </p:txBody>
      </p:sp>
    </p:spTree>
    <p:extLst>
      <p:ext uri="{BB962C8B-B14F-4D97-AF65-F5344CB8AC3E}">
        <p14:creationId xmlns:p14="http://schemas.microsoft.com/office/powerpoint/2010/main" val="155482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383AA-B30F-2334-8877-2B3463AC4C44}"/>
              </a:ext>
            </a:extLst>
          </p:cNvPr>
          <p:cNvSpPr>
            <a:spLocks noGrp="1"/>
          </p:cNvSpPr>
          <p:nvPr>
            <p:ph type="title"/>
          </p:nvPr>
        </p:nvSpPr>
        <p:spPr>
          <a:xfrm>
            <a:off x="569604" y="498810"/>
            <a:ext cx="11003268" cy="720618"/>
          </a:xfrm>
        </p:spPr>
        <p:txBody>
          <a:bodyPr/>
          <a:lstStyle/>
          <a:p>
            <a:r>
              <a:rPr lang="en-US" dirty="0"/>
              <a:t>Centivo – choice network plan</a:t>
            </a:r>
          </a:p>
        </p:txBody>
      </p:sp>
      <p:sp>
        <p:nvSpPr>
          <p:cNvPr id="3" name="Content Placeholder 2">
            <a:extLst>
              <a:ext uri="{FF2B5EF4-FFF2-40B4-BE49-F238E27FC236}">
                <a16:creationId xmlns:a16="http://schemas.microsoft.com/office/drawing/2014/main" xmlns="" id="{EC8C1B14-5372-4A7E-5193-E9A45C7CAF04}"/>
              </a:ext>
            </a:extLst>
          </p:cNvPr>
          <p:cNvSpPr>
            <a:spLocks noGrp="1"/>
          </p:cNvSpPr>
          <p:nvPr>
            <p:ph sz="half" idx="1"/>
          </p:nvPr>
        </p:nvSpPr>
        <p:spPr/>
        <p:txBody>
          <a:bodyPr/>
          <a:lstStyle/>
          <a:p>
            <a:r>
              <a:rPr lang="en-US" dirty="0"/>
              <a:t>Broader network of providers</a:t>
            </a:r>
          </a:p>
          <a:p>
            <a:r>
              <a:rPr lang="en-US" dirty="0"/>
              <a:t>Set copay amounts</a:t>
            </a:r>
          </a:p>
          <a:p>
            <a:r>
              <a:rPr lang="en-US" dirty="0"/>
              <a:t>FREE visits with your designated Primary Care Provider Team</a:t>
            </a:r>
          </a:p>
          <a:p>
            <a:r>
              <a:rPr lang="en-US" dirty="0"/>
              <a:t>Virtual Primary Care options (</a:t>
            </a:r>
            <a:r>
              <a:rPr lang="en-US" dirty="0" err="1"/>
              <a:t>TeleMed</a:t>
            </a:r>
            <a:r>
              <a:rPr lang="en-US" dirty="0"/>
              <a:t>)</a:t>
            </a:r>
          </a:p>
          <a:p>
            <a:pPr marL="0" indent="0">
              <a:buNone/>
            </a:pPr>
            <a:endParaRPr lang="en-US" dirty="0"/>
          </a:p>
        </p:txBody>
      </p:sp>
      <p:sp>
        <p:nvSpPr>
          <p:cNvPr id="4" name="Content Placeholder 3">
            <a:extLst>
              <a:ext uri="{FF2B5EF4-FFF2-40B4-BE49-F238E27FC236}">
                <a16:creationId xmlns:a16="http://schemas.microsoft.com/office/drawing/2014/main" xmlns="" id="{BCC24B86-63BA-CF0E-E59D-350CBB021B8A}"/>
              </a:ext>
            </a:extLst>
          </p:cNvPr>
          <p:cNvSpPr>
            <a:spLocks noGrp="1"/>
          </p:cNvSpPr>
          <p:nvPr>
            <p:ph sz="half" idx="2"/>
          </p:nvPr>
        </p:nvSpPr>
        <p:spPr/>
        <p:txBody>
          <a:bodyPr/>
          <a:lstStyle/>
          <a:p>
            <a:r>
              <a:rPr lang="en-US" dirty="0"/>
              <a:t>Coordination of Care between your Primary Care Team and Specialists</a:t>
            </a:r>
          </a:p>
          <a:p>
            <a:r>
              <a:rPr lang="en-US" dirty="0"/>
              <a:t>Emergency Care covered as in-network no matter where you are</a:t>
            </a:r>
          </a:p>
        </p:txBody>
      </p:sp>
      <p:sp>
        <p:nvSpPr>
          <p:cNvPr id="5" name="Text Placeholder 4">
            <a:extLst>
              <a:ext uri="{FF2B5EF4-FFF2-40B4-BE49-F238E27FC236}">
                <a16:creationId xmlns:a16="http://schemas.microsoft.com/office/drawing/2014/main" xmlns="" id="{68EA440B-5089-48A4-D115-750C538C8026}"/>
              </a:ext>
            </a:extLst>
          </p:cNvPr>
          <p:cNvSpPr>
            <a:spLocks noGrp="1"/>
          </p:cNvSpPr>
          <p:nvPr>
            <p:ph type="body" sz="quarter" idx="14"/>
          </p:nvPr>
        </p:nvSpPr>
        <p:spPr/>
        <p:txBody>
          <a:bodyPr/>
          <a:lstStyle/>
          <a:p>
            <a:r>
              <a:rPr lang="en-US" dirty="0"/>
              <a:t>Plan Features:</a:t>
            </a:r>
          </a:p>
        </p:txBody>
      </p:sp>
      <p:sp>
        <p:nvSpPr>
          <p:cNvPr id="7" name="Slide Number Placeholder 6">
            <a:extLst>
              <a:ext uri="{FF2B5EF4-FFF2-40B4-BE49-F238E27FC236}">
                <a16:creationId xmlns:a16="http://schemas.microsoft.com/office/drawing/2014/main" xmlns="" id="{2ED09E75-A270-48BE-87B9-5A30A3E6EF89}"/>
              </a:ext>
            </a:extLst>
          </p:cNvPr>
          <p:cNvSpPr>
            <a:spLocks noGrp="1"/>
          </p:cNvSpPr>
          <p:nvPr>
            <p:ph type="sldNum" sz="quarter" idx="12"/>
          </p:nvPr>
        </p:nvSpPr>
        <p:spPr/>
        <p:txBody>
          <a:bodyPr/>
          <a:lstStyle/>
          <a:p>
            <a:fld id="{02266A82-7052-4F19-AA33-DE09AC459DCD}" type="slidenum">
              <a:rPr lang="en-US" smtClean="0"/>
              <a:pPr/>
              <a:t>10</a:t>
            </a:fld>
            <a:endParaRPr lang="en-US" dirty="0"/>
          </a:p>
        </p:txBody>
      </p:sp>
      <p:pic>
        <p:nvPicPr>
          <p:cNvPr id="8" name="Picture 7">
            <a:extLst>
              <a:ext uri="{FF2B5EF4-FFF2-40B4-BE49-F238E27FC236}">
                <a16:creationId xmlns:a16="http://schemas.microsoft.com/office/drawing/2014/main" xmlns="" id="{67EDFA53-7BFE-C823-4D0F-2912C66CB839}"/>
              </a:ext>
            </a:extLst>
          </p:cNvPr>
          <p:cNvPicPr>
            <a:picLocks noChangeAspect="1"/>
          </p:cNvPicPr>
          <p:nvPr/>
        </p:nvPicPr>
        <p:blipFill>
          <a:blip r:embed="rId3"/>
          <a:stretch>
            <a:fillRect/>
          </a:stretch>
        </p:blipFill>
        <p:spPr>
          <a:xfrm>
            <a:off x="10677243" y="292277"/>
            <a:ext cx="926751" cy="914449"/>
          </a:xfrm>
          <a:prstGeom prst="rect">
            <a:avLst/>
          </a:prstGeom>
        </p:spPr>
      </p:pic>
      <p:sp>
        <p:nvSpPr>
          <p:cNvPr id="9" name="Rectangle 8">
            <a:extLst>
              <a:ext uri="{FF2B5EF4-FFF2-40B4-BE49-F238E27FC236}">
                <a16:creationId xmlns:a16="http://schemas.microsoft.com/office/drawing/2014/main" xmlns="" id="{57EC19D0-2800-0FA1-B97C-26C88984FEF4}"/>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xmlns="" id="{7FF2DACE-0506-9CB3-57E7-B4709DA0A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215836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B8FB0D-30DD-7C88-74C2-20BA242BF5E7}"/>
              </a:ext>
            </a:extLst>
          </p:cNvPr>
          <p:cNvSpPr>
            <a:spLocks noGrp="1"/>
          </p:cNvSpPr>
          <p:nvPr>
            <p:ph type="title"/>
          </p:nvPr>
        </p:nvSpPr>
        <p:spPr>
          <a:xfrm>
            <a:off x="569604" y="486108"/>
            <a:ext cx="11003268" cy="720618"/>
          </a:xfrm>
        </p:spPr>
        <p:txBody>
          <a:bodyPr/>
          <a:lstStyle/>
          <a:p>
            <a:r>
              <a:rPr lang="en-US" dirty="0"/>
              <a:t>Medical plan – </a:t>
            </a:r>
            <a:r>
              <a:rPr lang="en-US" dirty="0" err="1"/>
              <a:t>pcp</a:t>
            </a:r>
            <a:r>
              <a:rPr lang="en-US" dirty="0"/>
              <a:t> activation</a:t>
            </a:r>
          </a:p>
        </p:txBody>
      </p:sp>
      <p:sp>
        <p:nvSpPr>
          <p:cNvPr id="7" name="Slide Number Placeholder 6">
            <a:extLst>
              <a:ext uri="{FF2B5EF4-FFF2-40B4-BE49-F238E27FC236}">
                <a16:creationId xmlns:a16="http://schemas.microsoft.com/office/drawing/2014/main" xmlns="" id="{52976DEB-77D1-6821-938C-602B5489876D}"/>
              </a:ext>
            </a:extLst>
          </p:cNvPr>
          <p:cNvSpPr>
            <a:spLocks noGrp="1"/>
          </p:cNvSpPr>
          <p:nvPr>
            <p:ph type="sldNum" sz="quarter" idx="12"/>
          </p:nvPr>
        </p:nvSpPr>
        <p:spPr/>
        <p:txBody>
          <a:bodyPr/>
          <a:lstStyle/>
          <a:p>
            <a:fld id="{02266A82-7052-4F19-AA33-DE09AC459DCD}" type="slidenum">
              <a:rPr lang="en-US" smtClean="0"/>
              <a:pPr/>
              <a:t>11</a:t>
            </a:fld>
            <a:endParaRPr lang="en-US" dirty="0"/>
          </a:p>
        </p:txBody>
      </p:sp>
      <p:sp>
        <p:nvSpPr>
          <p:cNvPr id="8" name="Rectangle 7">
            <a:extLst>
              <a:ext uri="{FF2B5EF4-FFF2-40B4-BE49-F238E27FC236}">
                <a16:creationId xmlns:a16="http://schemas.microsoft.com/office/drawing/2014/main" xmlns="" id="{3548E56A-9B8E-CE46-6DAE-4F733B4DB0E3}"/>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xmlns="" id="{B2B0C9E3-656F-F6CD-4B3D-53FE62BD00C0}"/>
              </a:ext>
            </a:extLst>
          </p:cNvPr>
          <p:cNvPicPr>
            <a:picLocks noGrp="1" noChangeAspect="1"/>
          </p:cNvPicPr>
          <p:nvPr>
            <p:ph idx="1"/>
          </p:nvPr>
        </p:nvPicPr>
        <p:blipFill>
          <a:blip r:embed="rId2"/>
          <a:stretch>
            <a:fillRect/>
          </a:stretch>
        </p:blipFill>
        <p:spPr>
          <a:xfrm>
            <a:off x="306705" y="1313867"/>
            <a:ext cx="8900870" cy="4567552"/>
          </a:xfrm>
          <a:prstGeom prst="rect">
            <a:avLst/>
          </a:prstGeom>
        </p:spPr>
      </p:pic>
      <p:pic>
        <p:nvPicPr>
          <p:cNvPr id="9" name="Picture 8" descr="Logo&#10;&#10;Description automatically generated">
            <a:extLst>
              <a:ext uri="{FF2B5EF4-FFF2-40B4-BE49-F238E27FC236}">
                <a16:creationId xmlns:a16="http://schemas.microsoft.com/office/drawing/2014/main" xmlns="" id="{4DE14487-47A5-BEB7-CDE5-855E0FDD6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8572"/>
            <a:ext cx="870467" cy="1067553"/>
          </a:xfrm>
          <a:prstGeom prst="rect">
            <a:avLst/>
          </a:prstGeom>
        </p:spPr>
      </p:pic>
      <p:pic>
        <p:nvPicPr>
          <p:cNvPr id="11" name="Picture 10">
            <a:extLst>
              <a:ext uri="{FF2B5EF4-FFF2-40B4-BE49-F238E27FC236}">
                <a16:creationId xmlns:a16="http://schemas.microsoft.com/office/drawing/2014/main" xmlns="" id="{2951A844-DFB7-BA3C-6536-CEBF8270AD57}"/>
              </a:ext>
            </a:extLst>
          </p:cNvPr>
          <p:cNvPicPr>
            <a:picLocks noChangeAspect="1"/>
          </p:cNvPicPr>
          <p:nvPr/>
        </p:nvPicPr>
        <p:blipFill>
          <a:blip r:embed="rId4"/>
          <a:stretch>
            <a:fillRect/>
          </a:stretch>
        </p:blipFill>
        <p:spPr>
          <a:xfrm>
            <a:off x="10677243" y="292277"/>
            <a:ext cx="926751" cy="914449"/>
          </a:xfrm>
          <a:prstGeom prst="rect">
            <a:avLst/>
          </a:prstGeom>
        </p:spPr>
      </p:pic>
      <p:sp>
        <p:nvSpPr>
          <p:cNvPr id="3" name="TextBox 2">
            <a:extLst>
              <a:ext uri="{FF2B5EF4-FFF2-40B4-BE49-F238E27FC236}">
                <a16:creationId xmlns:a16="http://schemas.microsoft.com/office/drawing/2014/main" xmlns="" id="{98EE58CE-52A3-7499-0DB5-45F5EA9D34D8}"/>
              </a:ext>
            </a:extLst>
          </p:cNvPr>
          <p:cNvSpPr txBox="1"/>
          <p:nvPr/>
        </p:nvSpPr>
        <p:spPr>
          <a:xfrm>
            <a:off x="9336481" y="1674673"/>
            <a:ext cx="2393363" cy="3524042"/>
          </a:xfrm>
          <a:prstGeom prst="rect">
            <a:avLst/>
          </a:prstGeom>
          <a:noFill/>
        </p:spPr>
        <p:txBody>
          <a:bodyPr wrap="square" rtlCol="0">
            <a:spAutoFit/>
          </a:bodyPr>
          <a:lstStyle/>
          <a:p>
            <a:r>
              <a:rPr lang="en-US" b="1" dirty="0"/>
              <a:t>Services which do not require a referral include:</a:t>
            </a:r>
          </a:p>
          <a:p>
            <a:pPr marL="285750" indent="-285750">
              <a:buFont typeface="Arial" panose="020B0604020202020204" pitchFamily="34" charset="0"/>
              <a:buChar char="•"/>
            </a:pPr>
            <a:r>
              <a:rPr lang="en-US" sz="1300" dirty="0"/>
              <a:t>Urgent Care</a:t>
            </a:r>
          </a:p>
          <a:p>
            <a:pPr marL="285750" indent="-285750">
              <a:buFont typeface="Arial" panose="020B0604020202020204" pitchFamily="34" charset="0"/>
              <a:buChar char="•"/>
            </a:pPr>
            <a:r>
              <a:rPr lang="en-US" sz="1300" dirty="0"/>
              <a:t>Emergency Medical Care</a:t>
            </a:r>
          </a:p>
          <a:p>
            <a:pPr marL="285750" indent="-285750">
              <a:buFont typeface="Arial" panose="020B0604020202020204" pitchFamily="34" charset="0"/>
              <a:buChar char="•"/>
            </a:pPr>
            <a:r>
              <a:rPr lang="en-US" sz="1300" dirty="0"/>
              <a:t>OB/GYN Care</a:t>
            </a:r>
          </a:p>
          <a:p>
            <a:pPr marL="285750" indent="-285750">
              <a:buFont typeface="Arial" panose="020B0604020202020204" pitchFamily="34" charset="0"/>
              <a:buChar char="•"/>
            </a:pPr>
            <a:r>
              <a:rPr lang="en-US" sz="1300" dirty="0"/>
              <a:t>Behavioral Health Care</a:t>
            </a:r>
          </a:p>
          <a:p>
            <a:pPr marL="285750" indent="-285750">
              <a:buFont typeface="Arial" panose="020B0604020202020204" pitchFamily="34" charset="0"/>
              <a:buChar char="•"/>
            </a:pPr>
            <a:r>
              <a:rPr lang="en-US" sz="1300" dirty="0"/>
              <a:t>Physical, Occupational and Speech Therapy</a:t>
            </a:r>
          </a:p>
          <a:p>
            <a:pPr marL="285750" indent="-285750">
              <a:buFont typeface="Arial" panose="020B0604020202020204" pitchFamily="34" charset="0"/>
              <a:buChar char="•"/>
            </a:pPr>
            <a:r>
              <a:rPr lang="en-US" sz="1300" dirty="0"/>
              <a:t>Chiropractic Care</a:t>
            </a:r>
          </a:p>
          <a:p>
            <a:pPr marL="285750" indent="-285750">
              <a:buFont typeface="Arial" panose="020B0604020202020204" pitchFamily="34" charset="0"/>
              <a:buChar char="•"/>
            </a:pPr>
            <a:r>
              <a:rPr lang="en-US" sz="1300" dirty="0"/>
              <a:t>Alternative Medicine Care</a:t>
            </a:r>
          </a:p>
          <a:p>
            <a:pPr marL="285750" indent="-285750">
              <a:buFont typeface="Arial" panose="020B0604020202020204" pitchFamily="34" charset="0"/>
              <a:buChar char="•"/>
            </a:pPr>
            <a:r>
              <a:rPr lang="en-US" sz="1300" dirty="0"/>
              <a:t>Labs, X-Rays and Other Covered Tests</a:t>
            </a:r>
          </a:p>
          <a:p>
            <a:pPr marL="285750" indent="-285750">
              <a:buFont typeface="Arial" panose="020B0604020202020204" pitchFamily="34" charset="0"/>
              <a:buChar char="•"/>
            </a:pPr>
            <a:r>
              <a:rPr lang="en-US" sz="1300" dirty="0"/>
              <a:t>Services available at the Center for Health and Wellness</a:t>
            </a:r>
          </a:p>
        </p:txBody>
      </p:sp>
      <p:sp>
        <p:nvSpPr>
          <p:cNvPr id="4" name="Rectangle 3">
            <a:extLst>
              <a:ext uri="{FF2B5EF4-FFF2-40B4-BE49-F238E27FC236}">
                <a16:creationId xmlns:a16="http://schemas.microsoft.com/office/drawing/2014/main" xmlns="" id="{77557655-FD55-DB11-344F-DB4BC3A9AF11}"/>
              </a:ext>
            </a:extLst>
          </p:cNvPr>
          <p:cNvSpPr/>
          <p:nvPr/>
        </p:nvSpPr>
        <p:spPr>
          <a:xfrm>
            <a:off x="569604" y="4824663"/>
            <a:ext cx="4206933" cy="1067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48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xmlns="" id="{DD21710B-C7BA-3BFA-025E-D565208E1025}"/>
              </a:ext>
            </a:extLst>
          </p:cNvPr>
          <p:cNvPicPr>
            <a:picLocks noGrp="1" noChangeAspect="1"/>
          </p:cNvPicPr>
          <p:nvPr>
            <p:ph idx="1"/>
          </p:nvPr>
        </p:nvPicPr>
        <p:blipFill>
          <a:blip r:embed="rId2"/>
          <a:stretch>
            <a:fillRect/>
          </a:stretch>
        </p:blipFill>
        <p:spPr>
          <a:xfrm>
            <a:off x="1394594" y="1488063"/>
            <a:ext cx="9353294" cy="4535237"/>
          </a:xfrm>
          <a:prstGeom prst="rect">
            <a:avLst/>
          </a:prstGeom>
        </p:spPr>
      </p:pic>
      <p:sp>
        <p:nvSpPr>
          <p:cNvPr id="2" name="Title 1">
            <a:extLst>
              <a:ext uri="{FF2B5EF4-FFF2-40B4-BE49-F238E27FC236}">
                <a16:creationId xmlns:a16="http://schemas.microsoft.com/office/drawing/2014/main" xmlns="" id="{1DB8FB0D-30DD-7C88-74C2-20BA242BF5E7}"/>
              </a:ext>
            </a:extLst>
          </p:cNvPr>
          <p:cNvSpPr>
            <a:spLocks noGrp="1"/>
          </p:cNvSpPr>
          <p:nvPr>
            <p:ph type="title"/>
          </p:nvPr>
        </p:nvSpPr>
        <p:spPr>
          <a:xfrm>
            <a:off x="569604" y="486108"/>
            <a:ext cx="11003268" cy="720618"/>
          </a:xfrm>
        </p:spPr>
        <p:txBody>
          <a:bodyPr/>
          <a:lstStyle/>
          <a:p>
            <a:r>
              <a:rPr lang="en-US" dirty="0"/>
              <a:t>Medical plan – telemedicine</a:t>
            </a:r>
          </a:p>
        </p:txBody>
      </p:sp>
      <p:sp>
        <p:nvSpPr>
          <p:cNvPr id="7" name="Slide Number Placeholder 6">
            <a:extLst>
              <a:ext uri="{FF2B5EF4-FFF2-40B4-BE49-F238E27FC236}">
                <a16:creationId xmlns:a16="http://schemas.microsoft.com/office/drawing/2014/main" xmlns="" id="{52976DEB-77D1-6821-938C-602B5489876D}"/>
              </a:ext>
            </a:extLst>
          </p:cNvPr>
          <p:cNvSpPr>
            <a:spLocks noGrp="1"/>
          </p:cNvSpPr>
          <p:nvPr>
            <p:ph type="sldNum" sz="quarter" idx="12"/>
          </p:nvPr>
        </p:nvSpPr>
        <p:spPr/>
        <p:txBody>
          <a:bodyPr/>
          <a:lstStyle/>
          <a:p>
            <a:fld id="{02266A82-7052-4F19-AA33-DE09AC459DCD}" type="slidenum">
              <a:rPr lang="en-US" smtClean="0"/>
              <a:pPr/>
              <a:t>12</a:t>
            </a:fld>
            <a:endParaRPr lang="en-US" dirty="0"/>
          </a:p>
        </p:txBody>
      </p:sp>
      <p:sp>
        <p:nvSpPr>
          <p:cNvPr id="8" name="Rectangle 7">
            <a:extLst>
              <a:ext uri="{FF2B5EF4-FFF2-40B4-BE49-F238E27FC236}">
                <a16:creationId xmlns:a16="http://schemas.microsoft.com/office/drawing/2014/main" xmlns="" id="{3548E56A-9B8E-CE46-6DAE-4F733B4DB0E3}"/>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xmlns="" id="{4DE14487-47A5-BEB7-CDE5-855E0FDD6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1" name="Picture 10">
            <a:extLst>
              <a:ext uri="{FF2B5EF4-FFF2-40B4-BE49-F238E27FC236}">
                <a16:creationId xmlns:a16="http://schemas.microsoft.com/office/drawing/2014/main" xmlns="" id="{2951A844-DFB7-BA3C-6536-CEBF8270AD57}"/>
              </a:ext>
            </a:extLst>
          </p:cNvPr>
          <p:cNvPicPr>
            <a:picLocks noChangeAspect="1"/>
          </p:cNvPicPr>
          <p:nvPr/>
        </p:nvPicPr>
        <p:blipFill>
          <a:blip r:embed="rId4"/>
          <a:stretch>
            <a:fillRect/>
          </a:stretch>
        </p:blipFill>
        <p:spPr>
          <a:xfrm>
            <a:off x="10677243" y="292277"/>
            <a:ext cx="926751" cy="914449"/>
          </a:xfrm>
          <a:prstGeom prst="rect">
            <a:avLst/>
          </a:prstGeom>
        </p:spPr>
      </p:pic>
    </p:spTree>
    <p:extLst>
      <p:ext uri="{BB962C8B-B14F-4D97-AF65-F5344CB8AC3E}">
        <p14:creationId xmlns:p14="http://schemas.microsoft.com/office/powerpoint/2010/main" val="33010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B8FB0D-30DD-7C88-74C2-20BA242BF5E7}"/>
              </a:ext>
            </a:extLst>
          </p:cNvPr>
          <p:cNvSpPr>
            <a:spLocks noGrp="1"/>
          </p:cNvSpPr>
          <p:nvPr>
            <p:ph type="title"/>
          </p:nvPr>
        </p:nvSpPr>
        <p:spPr>
          <a:xfrm>
            <a:off x="569604" y="486108"/>
            <a:ext cx="11003268" cy="720618"/>
          </a:xfrm>
        </p:spPr>
        <p:txBody>
          <a:bodyPr/>
          <a:lstStyle/>
          <a:p>
            <a:r>
              <a:rPr lang="en-US" dirty="0"/>
              <a:t>Medical plan – member care</a:t>
            </a:r>
          </a:p>
        </p:txBody>
      </p:sp>
      <p:sp>
        <p:nvSpPr>
          <p:cNvPr id="7" name="Slide Number Placeholder 6">
            <a:extLst>
              <a:ext uri="{FF2B5EF4-FFF2-40B4-BE49-F238E27FC236}">
                <a16:creationId xmlns:a16="http://schemas.microsoft.com/office/drawing/2014/main" xmlns="" id="{52976DEB-77D1-6821-938C-602B5489876D}"/>
              </a:ext>
            </a:extLst>
          </p:cNvPr>
          <p:cNvSpPr>
            <a:spLocks noGrp="1"/>
          </p:cNvSpPr>
          <p:nvPr>
            <p:ph type="sldNum" sz="quarter" idx="12"/>
          </p:nvPr>
        </p:nvSpPr>
        <p:spPr/>
        <p:txBody>
          <a:bodyPr/>
          <a:lstStyle/>
          <a:p>
            <a:fld id="{02266A82-7052-4F19-AA33-DE09AC459DCD}" type="slidenum">
              <a:rPr lang="en-US" smtClean="0"/>
              <a:pPr/>
              <a:t>13</a:t>
            </a:fld>
            <a:endParaRPr lang="en-US" dirty="0"/>
          </a:p>
        </p:txBody>
      </p:sp>
      <p:sp>
        <p:nvSpPr>
          <p:cNvPr id="8" name="Rectangle 7">
            <a:extLst>
              <a:ext uri="{FF2B5EF4-FFF2-40B4-BE49-F238E27FC236}">
                <a16:creationId xmlns:a16="http://schemas.microsoft.com/office/drawing/2014/main" xmlns="" id="{3548E56A-9B8E-CE46-6DAE-4F733B4DB0E3}"/>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xmlns="" id="{4DE14487-47A5-BEB7-CDE5-855E0FDD68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1" name="Picture 10">
            <a:extLst>
              <a:ext uri="{FF2B5EF4-FFF2-40B4-BE49-F238E27FC236}">
                <a16:creationId xmlns:a16="http://schemas.microsoft.com/office/drawing/2014/main" xmlns="" id="{2951A844-DFB7-BA3C-6536-CEBF8270AD57}"/>
              </a:ext>
            </a:extLst>
          </p:cNvPr>
          <p:cNvPicPr>
            <a:picLocks noChangeAspect="1"/>
          </p:cNvPicPr>
          <p:nvPr/>
        </p:nvPicPr>
        <p:blipFill>
          <a:blip r:embed="rId3"/>
          <a:stretch>
            <a:fillRect/>
          </a:stretch>
        </p:blipFill>
        <p:spPr>
          <a:xfrm>
            <a:off x="10677243" y="292277"/>
            <a:ext cx="926751" cy="914449"/>
          </a:xfrm>
          <a:prstGeom prst="rect">
            <a:avLst/>
          </a:prstGeom>
        </p:spPr>
      </p:pic>
      <p:pic>
        <p:nvPicPr>
          <p:cNvPr id="10" name="Content Placeholder 9">
            <a:extLst>
              <a:ext uri="{FF2B5EF4-FFF2-40B4-BE49-F238E27FC236}">
                <a16:creationId xmlns:a16="http://schemas.microsoft.com/office/drawing/2014/main" xmlns="" id="{DB1A56EF-845C-8D70-740E-3DD93F33044F}"/>
              </a:ext>
            </a:extLst>
          </p:cNvPr>
          <p:cNvPicPr>
            <a:picLocks noGrp="1" noChangeAspect="1"/>
          </p:cNvPicPr>
          <p:nvPr>
            <p:ph idx="1"/>
          </p:nvPr>
        </p:nvPicPr>
        <p:blipFill>
          <a:blip r:embed="rId4"/>
          <a:stretch>
            <a:fillRect/>
          </a:stretch>
        </p:blipFill>
        <p:spPr>
          <a:xfrm>
            <a:off x="1569172" y="1552742"/>
            <a:ext cx="9004138" cy="4643521"/>
          </a:xfrm>
          <a:prstGeom prst="rect">
            <a:avLst/>
          </a:prstGeom>
        </p:spPr>
      </p:pic>
    </p:spTree>
    <p:extLst>
      <p:ext uri="{BB962C8B-B14F-4D97-AF65-F5344CB8AC3E}">
        <p14:creationId xmlns:p14="http://schemas.microsoft.com/office/powerpoint/2010/main" val="26561728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548E56A-9B8E-CE46-6DAE-4F733B4DB0E3}"/>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xmlns="" id="{492AECF6-67E0-1316-829D-897F3509EF6F}"/>
              </a:ext>
            </a:extLst>
          </p:cNvPr>
          <p:cNvPicPr>
            <a:picLocks noGrp="1" noChangeAspect="1"/>
          </p:cNvPicPr>
          <p:nvPr>
            <p:ph idx="1"/>
          </p:nvPr>
        </p:nvPicPr>
        <p:blipFill rotWithShape="1">
          <a:blip r:embed="rId2"/>
          <a:srcRect l="67901" t="24658"/>
          <a:stretch/>
        </p:blipFill>
        <p:spPr>
          <a:xfrm>
            <a:off x="9031856" y="1523441"/>
            <a:ext cx="3019545" cy="3626252"/>
          </a:xfrm>
          <a:prstGeom prst="rect">
            <a:avLst/>
          </a:prstGeom>
        </p:spPr>
      </p:pic>
      <p:sp>
        <p:nvSpPr>
          <p:cNvPr id="2" name="Title 1">
            <a:extLst>
              <a:ext uri="{FF2B5EF4-FFF2-40B4-BE49-F238E27FC236}">
                <a16:creationId xmlns:a16="http://schemas.microsoft.com/office/drawing/2014/main" xmlns="" id="{1DB8FB0D-30DD-7C88-74C2-20BA242BF5E7}"/>
              </a:ext>
            </a:extLst>
          </p:cNvPr>
          <p:cNvSpPr>
            <a:spLocks noGrp="1"/>
          </p:cNvSpPr>
          <p:nvPr>
            <p:ph type="title"/>
          </p:nvPr>
        </p:nvSpPr>
        <p:spPr>
          <a:xfrm>
            <a:off x="569606" y="486108"/>
            <a:ext cx="11003268" cy="720618"/>
          </a:xfrm>
        </p:spPr>
        <p:txBody>
          <a:bodyPr/>
          <a:lstStyle/>
          <a:p>
            <a:r>
              <a:rPr lang="en-US" dirty="0"/>
              <a:t>Medical plan – member care</a:t>
            </a:r>
          </a:p>
        </p:txBody>
      </p:sp>
      <p:sp>
        <p:nvSpPr>
          <p:cNvPr id="7" name="Slide Number Placeholder 6">
            <a:extLst>
              <a:ext uri="{FF2B5EF4-FFF2-40B4-BE49-F238E27FC236}">
                <a16:creationId xmlns:a16="http://schemas.microsoft.com/office/drawing/2014/main" xmlns="" id="{52976DEB-77D1-6821-938C-602B5489876D}"/>
              </a:ext>
            </a:extLst>
          </p:cNvPr>
          <p:cNvSpPr>
            <a:spLocks noGrp="1"/>
          </p:cNvSpPr>
          <p:nvPr>
            <p:ph type="sldNum" sz="quarter" idx="12"/>
          </p:nvPr>
        </p:nvSpPr>
        <p:spPr/>
        <p:txBody>
          <a:bodyPr/>
          <a:lstStyle/>
          <a:p>
            <a:fld id="{02266A82-7052-4F19-AA33-DE09AC459DCD}" type="slidenum">
              <a:rPr lang="en-US" smtClean="0"/>
              <a:pPr/>
              <a:t>14</a:t>
            </a:fld>
            <a:endParaRPr lang="en-US" dirty="0"/>
          </a:p>
        </p:txBody>
      </p:sp>
      <p:pic>
        <p:nvPicPr>
          <p:cNvPr id="9" name="Picture 8" descr="Logo&#10;&#10;Description automatically generated">
            <a:extLst>
              <a:ext uri="{FF2B5EF4-FFF2-40B4-BE49-F238E27FC236}">
                <a16:creationId xmlns:a16="http://schemas.microsoft.com/office/drawing/2014/main" xmlns="" id="{4DE14487-47A5-BEB7-CDE5-855E0FDD68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1" name="Picture 10">
            <a:extLst>
              <a:ext uri="{FF2B5EF4-FFF2-40B4-BE49-F238E27FC236}">
                <a16:creationId xmlns:a16="http://schemas.microsoft.com/office/drawing/2014/main" xmlns="" id="{2951A844-DFB7-BA3C-6536-CEBF8270AD57}"/>
              </a:ext>
            </a:extLst>
          </p:cNvPr>
          <p:cNvPicPr>
            <a:picLocks noChangeAspect="1"/>
          </p:cNvPicPr>
          <p:nvPr/>
        </p:nvPicPr>
        <p:blipFill>
          <a:blip r:embed="rId4"/>
          <a:stretch>
            <a:fillRect/>
          </a:stretch>
        </p:blipFill>
        <p:spPr>
          <a:xfrm>
            <a:off x="10677243" y="292277"/>
            <a:ext cx="926751" cy="914449"/>
          </a:xfrm>
          <a:prstGeom prst="rect">
            <a:avLst/>
          </a:prstGeom>
        </p:spPr>
      </p:pic>
      <p:sp>
        <p:nvSpPr>
          <p:cNvPr id="3" name="TextBox 2">
            <a:extLst>
              <a:ext uri="{FF2B5EF4-FFF2-40B4-BE49-F238E27FC236}">
                <a16:creationId xmlns:a16="http://schemas.microsoft.com/office/drawing/2014/main" xmlns="" id="{08E76D85-37F5-88A9-1F53-03834A53B4D2}"/>
              </a:ext>
            </a:extLst>
          </p:cNvPr>
          <p:cNvSpPr txBox="1"/>
          <p:nvPr/>
        </p:nvSpPr>
        <p:spPr>
          <a:xfrm>
            <a:off x="1439174" y="2292036"/>
            <a:ext cx="7194414" cy="3447098"/>
          </a:xfrm>
          <a:prstGeom prst="rect">
            <a:avLst/>
          </a:prstGeom>
          <a:noFill/>
        </p:spPr>
        <p:txBody>
          <a:bodyPr wrap="square" rtlCol="0">
            <a:spAutoFit/>
          </a:bodyPr>
          <a:lstStyle/>
          <a:p>
            <a:pPr marL="285750" indent="-285750">
              <a:buFont typeface="Arial" panose="020B0604020202020204" pitchFamily="34" charset="0"/>
              <a:buChar char="•"/>
            </a:pPr>
            <a:r>
              <a:rPr lang="en-US" sz="2000" dirty="0"/>
              <a:t>You’ll receive your medical plan ID card at the end of December. If you need to get care before you receive it, call the </a:t>
            </a:r>
            <a:r>
              <a:rPr lang="en-US" sz="2000" dirty="0" err="1"/>
              <a:t>Centivo</a:t>
            </a:r>
            <a:r>
              <a:rPr lang="en-US" sz="2000" dirty="0"/>
              <a:t> Member Care Team for help</a:t>
            </a:r>
          </a:p>
          <a:p>
            <a:endParaRPr lang="en-US" sz="2000" dirty="0"/>
          </a:p>
          <a:p>
            <a:pPr marL="285750" indent="-285750">
              <a:buFont typeface="Arial" panose="020B0604020202020204" pitchFamily="34" charset="0"/>
              <a:buChar char="•"/>
            </a:pPr>
            <a:r>
              <a:rPr lang="en-US" sz="2000" dirty="0"/>
              <a:t>Employees who enroll in the </a:t>
            </a:r>
            <a:r>
              <a:rPr lang="en-US" sz="2000" dirty="0" err="1"/>
              <a:t>Centivo</a:t>
            </a:r>
            <a:r>
              <a:rPr lang="en-US" sz="2000" dirty="0"/>
              <a:t> Plan will receive instructions to “Activate” in order to ensure coverage on Day 1</a:t>
            </a:r>
          </a:p>
          <a:p>
            <a:endParaRPr lang="en-US" sz="2000" dirty="0"/>
          </a:p>
          <a:p>
            <a:pPr marL="285750" indent="-285750">
              <a:buFont typeface="Arial" panose="020B0604020202020204" pitchFamily="34" charset="0"/>
              <a:buChar char="•"/>
            </a:pPr>
            <a:r>
              <a:rPr lang="en-US" sz="2000" dirty="0"/>
              <a:t>For any questions on your health plan during the year, you can always call the </a:t>
            </a:r>
            <a:r>
              <a:rPr lang="en-US" sz="2000" dirty="0" err="1"/>
              <a:t>Centivo</a:t>
            </a:r>
            <a:r>
              <a:rPr lang="en-US" sz="2000" dirty="0"/>
              <a:t> Member Care Team</a:t>
            </a: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xmlns="" id="{AC0565B0-1B44-7A76-FF4B-758AE193A4E0}"/>
              </a:ext>
            </a:extLst>
          </p:cNvPr>
          <p:cNvSpPr txBox="1"/>
          <p:nvPr/>
        </p:nvSpPr>
        <p:spPr>
          <a:xfrm>
            <a:off x="1439174" y="1523441"/>
            <a:ext cx="7911859" cy="523220"/>
          </a:xfrm>
          <a:prstGeom prst="rect">
            <a:avLst/>
          </a:prstGeom>
          <a:noFill/>
        </p:spPr>
        <p:txBody>
          <a:bodyPr wrap="square" rtlCol="0">
            <a:spAutoFit/>
          </a:bodyPr>
          <a:lstStyle/>
          <a:p>
            <a:r>
              <a:rPr lang="en-US" sz="2800" b="1" dirty="0">
                <a:solidFill>
                  <a:schemeClr val="accent3"/>
                </a:solidFill>
              </a:rPr>
              <a:t>Getting Started with Your Health Plan</a:t>
            </a:r>
          </a:p>
        </p:txBody>
      </p:sp>
      <p:pic>
        <p:nvPicPr>
          <p:cNvPr id="6" name="Picture 5">
            <a:extLst>
              <a:ext uri="{FF2B5EF4-FFF2-40B4-BE49-F238E27FC236}">
                <a16:creationId xmlns:a16="http://schemas.microsoft.com/office/drawing/2014/main" xmlns="" id="{953BAE5E-81E9-101B-2FFA-0D89AEC56B56}"/>
              </a:ext>
            </a:extLst>
          </p:cNvPr>
          <p:cNvPicPr>
            <a:picLocks noChangeAspect="1"/>
          </p:cNvPicPr>
          <p:nvPr/>
        </p:nvPicPr>
        <p:blipFill>
          <a:blip r:embed="rId5"/>
          <a:stretch>
            <a:fillRect/>
          </a:stretch>
        </p:blipFill>
        <p:spPr>
          <a:xfrm>
            <a:off x="1267991" y="2420221"/>
            <a:ext cx="447675" cy="581025"/>
          </a:xfrm>
          <a:prstGeom prst="rect">
            <a:avLst/>
          </a:prstGeom>
        </p:spPr>
      </p:pic>
      <p:pic>
        <p:nvPicPr>
          <p:cNvPr id="13" name="Picture 12">
            <a:extLst>
              <a:ext uri="{FF2B5EF4-FFF2-40B4-BE49-F238E27FC236}">
                <a16:creationId xmlns:a16="http://schemas.microsoft.com/office/drawing/2014/main" xmlns="" id="{F1FF81BB-21C7-C479-5D33-AB2460AFD0E4}"/>
              </a:ext>
            </a:extLst>
          </p:cNvPr>
          <p:cNvPicPr>
            <a:picLocks noChangeAspect="1"/>
          </p:cNvPicPr>
          <p:nvPr/>
        </p:nvPicPr>
        <p:blipFill>
          <a:blip r:embed="rId6"/>
          <a:stretch>
            <a:fillRect/>
          </a:stretch>
        </p:blipFill>
        <p:spPr>
          <a:xfrm>
            <a:off x="1201317" y="3629758"/>
            <a:ext cx="581025" cy="657225"/>
          </a:xfrm>
          <a:prstGeom prst="rect">
            <a:avLst/>
          </a:prstGeom>
        </p:spPr>
      </p:pic>
      <p:pic>
        <p:nvPicPr>
          <p:cNvPr id="15" name="Picture 14">
            <a:extLst>
              <a:ext uri="{FF2B5EF4-FFF2-40B4-BE49-F238E27FC236}">
                <a16:creationId xmlns:a16="http://schemas.microsoft.com/office/drawing/2014/main" xmlns="" id="{2915D1B9-5725-CC75-155A-46D4E9E09393}"/>
              </a:ext>
            </a:extLst>
          </p:cNvPr>
          <p:cNvPicPr>
            <a:picLocks noChangeAspect="1"/>
          </p:cNvPicPr>
          <p:nvPr/>
        </p:nvPicPr>
        <p:blipFill>
          <a:blip r:embed="rId7"/>
          <a:stretch>
            <a:fillRect/>
          </a:stretch>
        </p:blipFill>
        <p:spPr>
          <a:xfrm>
            <a:off x="1239417" y="4823872"/>
            <a:ext cx="542925" cy="542925"/>
          </a:xfrm>
          <a:prstGeom prst="rect">
            <a:avLst/>
          </a:prstGeom>
        </p:spPr>
      </p:pic>
    </p:spTree>
    <p:extLst>
      <p:ext uri="{BB962C8B-B14F-4D97-AF65-F5344CB8AC3E}">
        <p14:creationId xmlns:p14="http://schemas.microsoft.com/office/powerpoint/2010/main" val="1136938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5A7401-98A9-6860-CC71-164F3BFC5825}"/>
              </a:ext>
            </a:extLst>
          </p:cNvPr>
          <p:cNvSpPr>
            <a:spLocks noGrp="1"/>
          </p:cNvSpPr>
          <p:nvPr>
            <p:ph type="ctrTitle"/>
          </p:nvPr>
        </p:nvSpPr>
        <p:spPr/>
        <p:txBody>
          <a:bodyPr/>
          <a:lstStyle/>
          <a:p>
            <a:r>
              <a:rPr lang="en-US" dirty="0"/>
              <a:t>Pharmacy coverage</a:t>
            </a:r>
          </a:p>
        </p:txBody>
      </p:sp>
    </p:spTree>
    <p:extLst>
      <p:ext uri="{BB962C8B-B14F-4D97-AF65-F5344CB8AC3E}">
        <p14:creationId xmlns:p14="http://schemas.microsoft.com/office/powerpoint/2010/main" val="37571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F8FBA6-227E-C4ED-BF5A-070BE660FF04}"/>
              </a:ext>
            </a:extLst>
          </p:cNvPr>
          <p:cNvSpPr>
            <a:spLocks noGrp="1"/>
          </p:cNvSpPr>
          <p:nvPr>
            <p:ph type="title"/>
          </p:nvPr>
        </p:nvSpPr>
        <p:spPr>
          <a:xfrm>
            <a:off x="569607" y="506769"/>
            <a:ext cx="11003268" cy="720618"/>
          </a:xfrm>
        </p:spPr>
        <p:txBody>
          <a:bodyPr/>
          <a:lstStyle/>
          <a:p>
            <a:r>
              <a:rPr lang="en-US" dirty="0"/>
              <a:t>Pharmacy</a:t>
            </a:r>
          </a:p>
        </p:txBody>
      </p:sp>
      <p:sp>
        <p:nvSpPr>
          <p:cNvPr id="3" name="Content Placeholder 2">
            <a:extLst>
              <a:ext uri="{FF2B5EF4-FFF2-40B4-BE49-F238E27FC236}">
                <a16:creationId xmlns:a16="http://schemas.microsoft.com/office/drawing/2014/main" xmlns="" id="{C2840743-B631-599C-1C06-408AAEEF931B}"/>
              </a:ext>
            </a:extLst>
          </p:cNvPr>
          <p:cNvSpPr>
            <a:spLocks noGrp="1"/>
          </p:cNvSpPr>
          <p:nvPr>
            <p:ph sz="half" idx="1"/>
          </p:nvPr>
        </p:nvSpPr>
        <p:spPr>
          <a:xfrm>
            <a:off x="581639" y="2279183"/>
            <a:ext cx="5981588" cy="4037396"/>
          </a:xfrm>
        </p:spPr>
        <p:txBody>
          <a:bodyPr>
            <a:normAutofit/>
          </a:bodyPr>
          <a:lstStyle/>
          <a:p>
            <a:r>
              <a:rPr lang="en-US" dirty="0"/>
              <a:t>Register &amp; Get Started (New enrollees only)</a:t>
            </a:r>
          </a:p>
          <a:p>
            <a:pPr lvl="1"/>
            <a:r>
              <a:rPr lang="en-US" dirty="0"/>
              <a:t>Visit </a:t>
            </a:r>
            <a:r>
              <a:rPr lang="en-US" dirty="0">
                <a:hlinkClick r:id="rId2"/>
              </a:rPr>
              <a:t>www.serve-you-rx.com</a:t>
            </a:r>
            <a:endParaRPr lang="en-US" dirty="0"/>
          </a:p>
          <a:p>
            <a:pPr lvl="2"/>
            <a:r>
              <a:rPr lang="en-US" dirty="0"/>
              <a:t>Print New Prescription Mail-Order Form</a:t>
            </a:r>
          </a:p>
          <a:p>
            <a:pPr lvl="1"/>
            <a:r>
              <a:rPr lang="en-US" dirty="0"/>
              <a:t>Contact Customer Service at </a:t>
            </a:r>
            <a:r>
              <a:rPr lang="en-US" sz="2000" b="1" dirty="0"/>
              <a:t>800-481-4940</a:t>
            </a:r>
            <a:endParaRPr lang="en-US" b="1" dirty="0"/>
          </a:p>
          <a:p>
            <a:pPr lvl="2"/>
            <a:r>
              <a:rPr lang="en-US" dirty="0"/>
              <a:t>Provide your current pharmacy’s phone number and you prescription number</a:t>
            </a:r>
          </a:p>
          <a:p>
            <a:pPr lvl="1"/>
            <a:r>
              <a:rPr lang="en-US" dirty="0"/>
              <a:t>Fax a new prescription to </a:t>
            </a:r>
            <a:r>
              <a:rPr lang="en-US" b="1" dirty="0"/>
              <a:t>866-494-0364</a:t>
            </a:r>
          </a:p>
        </p:txBody>
      </p:sp>
      <p:sp>
        <p:nvSpPr>
          <p:cNvPr id="9" name="Text Placeholder 8">
            <a:extLst>
              <a:ext uri="{FF2B5EF4-FFF2-40B4-BE49-F238E27FC236}">
                <a16:creationId xmlns:a16="http://schemas.microsoft.com/office/drawing/2014/main" xmlns="" id="{9DE8F930-F7FD-B924-AFBD-AE3EE47BB7C6}"/>
              </a:ext>
            </a:extLst>
          </p:cNvPr>
          <p:cNvSpPr>
            <a:spLocks noGrp="1"/>
          </p:cNvSpPr>
          <p:nvPr>
            <p:ph type="body" sz="quarter" idx="14"/>
          </p:nvPr>
        </p:nvSpPr>
        <p:spPr/>
        <p:txBody>
          <a:bodyPr/>
          <a:lstStyle/>
          <a:p>
            <a:r>
              <a:rPr lang="en-US" dirty="0"/>
              <a:t>Mail-Order Pharmacy</a:t>
            </a:r>
          </a:p>
        </p:txBody>
      </p:sp>
      <p:sp>
        <p:nvSpPr>
          <p:cNvPr id="4" name="Slide Number Placeholder 3">
            <a:extLst>
              <a:ext uri="{FF2B5EF4-FFF2-40B4-BE49-F238E27FC236}">
                <a16:creationId xmlns:a16="http://schemas.microsoft.com/office/drawing/2014/main" xmlns="" id="{660535B1-4127-761B-B14D-F4458AB8492E}"/>
              </a:ext>
            </a:extLst>
          </p:cNvPr>
          <p:cNvSpPr>
            <a:spLocks noGrp="1"/>
          </p:cNvSpPr>
          <p:nvPr>
            <p:ph type="sldNum" sz="quarter" idx="12"/>
          </p:nvPr>
        </p:nvSpPr>
        <p:spPr/>
        <p:txBody>
          <a:bodyPr/>
          <a:lstStyle/>
          <a:p>
            <a:fld id="{02266A82-7052-4F19-AA33-DE09AC459DCD}" type="slidenum">
              <a:rPr lang="en-US" smtClean="0"/>
              <a:pPr/>
              <a:t>16</a:t>
            </a:fld>
            <a:endParaRPr lang="en-US" dirty="0"/>
          </a:p>
        </p:txBody>
      </p:sp>
      <p:pic>
        <p:nvPicPr>
          <p:cNvPr id="5" name="Picture 4">
            <a:extLst>
              <a:ext uri="{FF2B5EF4-FFF2-40B4-BE49-F238E27FC236}">
                <a16:creationId xmlns:a16="http://schemas.microsoft.com/office/drawing/2014/main" xmlns="" id="{8121B3F8-7675-9CFC-BE79-7D7887D322DA}"/>
              </a:ext>
            </a:extLst>
          </p:cNvPr>
          <p:cNvPicPr>
            <a:picLocks noChangeAspect="1"/>
          </p:cNvPicPr>
          <p:nvPr/>
        </p:nvPicPr>
        <p:blipFill>
          <a:blip r:embed="rId3"/>
          <a:stretch>
            <a:fillRect/>
          </a:stretch>
        </p:blipFill>
        <p:spPr>
          <a:xfrm>
            <a:off x="8599753" y="389189"/>
            <a:ext cx="3022640" cy="720618"/>
          </a:xfrm>
          <a:prstGeom prst="rect">
            <a:avLst/>
          </a:prstGeom>
        </p:spPr>
      </p:pic>
      <p:sp>
        <p:nvSpPr>
          <p:cNvPr id="6" name="Rectangle 5">
            <a:extLst>
              <a:ext uri="{FF2B5EF4-FFF2-40B4-BE49-F238E27FC236}">
                <a16:creationId xmlns:a16="http://schemas.microsoft.com/office/drawing/2014/main" xmlns="" id="{8194EA3D-1719-DB06-9B87-440D9C20F26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xmlns="" id="{5DED822E-08A5-1383-71EF-5F91FD15D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
        <p:nvSpPr>
          <p:cNvPr id="8" name="TextBox 7">
            <a:extLst>
              <a:ext uri="{FF2B5EF4-FFF2-40B4-BE49-F238E27FC236}">
                <a16:creationId xmlns:a16="http://schemas.microsoft.com/office/drawing/2014/main" xmlns="" id="{548D9886-8F03-860E-CC09-C1923A1B74D6}"/>
              </a:ext>
            </a:extLst>
          </p:cNvPr>
          <p:cNvSpPr txBox="1"/>
          <p:nvPr/>
        </p:nvSpPr>
        <p:spPr>
          <a:xfrm>
            <a:off x="7071077" y="2279180"/>
            <a:ext cx="4066561" cy="3031599"/>
          </a:xfrm>
          <a:prstGeom prst="rect">
            <a:avLst/>
          </a:prstGeom>
          <a:noFill/>
        </p:spPr>
        <p:txBody>
          <a:bodyPr wrap="square" rtlCol="0">
            <a:spAutoFit/>
          </a:bodyPr>
          <a:lstStyle/>
          <a:p>
            <a:r>
              <a:rPr lang="en-US" sz="2400" dirty="0"/>
              <a:t>Enjoy greater convenience at your fingertips</a:t>
            </a:r>
          </a:p>
          <a:p>
            <a:r>
              <a:rPr lang="en-US" sz="1100" dirty="0"/>
              <a:t>With the mobile app you can:</a:t>
            </a:r>
          </a:p>
          <a:p>
            <a:r>
              <a:rPr lang="en-US" sz="1100" dirty="0"/>
              <a:t>• Compare medication prices to find the lowest cost option for you</a:t>
            </a:r>
          </a:p>
          <a:p>
            <a:r>
              <a:rPr lang="en-US" sz="1100" dirty="0"/>
              <a:t>• Locate the most convenient network pharmacies</a:t>
            </a:r>
          </a:p>
          <a:p>
            <a:r>
              <a:rPr lang="en-US" sz="1100" dirty="0"/>
              <a:t>• Save your preferred pharmacies for quick and easy access</a:t>
            </a:r>
          </a:p>
          <a:p>
            <a:r>
              <a:rPr lang="en-US" sz="1100" dirty="0"/>
              <a:t>• Save your medication information</a:t>
            </a:r>
          </a:p>
          <a:p>
            <a:r>
              <a:rPr lang="en-US" sz="1100" dirty="0"/>
              <a:t>• View your member ID card</a:t>
            </a:r>
          </a:p>
          <a:p>
            <a:r>
              <a:rPr lang="en-US" sz="1100" dirty="0"/>
              <a:t>• The mobile app features easy registration, simple navigation, and an innovative, user-friendly design to help you navigate your prescription benefits. Plus, you'll gain access to all of the helpful information you need to make informed decisions about your prescriptions and continue on the path to improved health.</a:t>
            </a:r>
          </a:p>
        </p:txBody>
      </p:sp>
      <p:sp>
        <p:nvSpPr>
          <p:cNvPr id="10" name="Text Placeholder 8">
            <a:extLst>
              <a:ext uri="{FF2B5EF4-FFF2-40B4-BE49-F238E27FC236}">
                <a16:creationId xmlns:a16="http://schemas.microsoft.com/office/drawing/2014/main" xmlns="" id="{F75A9891-06D3-977F-6D7D-9CC652DFEBC8}"/>
              </a:ext>
            </a:extLst>
          </p:cNvPr>
          <p:cNvSpPr txBox="1">
            <a:spLocks/>
          </p:cNvSpPr>
          <p:nvPr/>
        </p:nvSpPr>
        <p:spPr>
          <a:xfrm>
            <a:off x="6992451" y="1609596"/>
            <a:ext cx="5212080" cy="669584"/>
          </a:xfrm>
          <a:prstGeom prst="rect">
            <a:avLst/>
          </a:prstGeom>
        </p:spPr>
        <p:txBody>
          <a:bodyPr vert="horz" lIns="91440" tIns="45720" rIns="91440" bIns="45720" rtlCol="0">
            <a:noAutofit/>
          </a:bodyPr>
          <a:lstStyle>
            <a:lvl1pPr marL="0" indent="0" algn="l" defTabSz="914377" rtl="0" eaLnBrk="1" latinLnBrk="0" hangingPunct="1">
              <a:lnSpc>
                <a:spcPct val="100000"/>
              </a:lnSpc>
              <a:spcBef>
                <a:spcPts val="1000"/>
              </a:spcBef>
              <a:spcAft>
                <a:spcPts val="600"/>
              </a:spcAft>
              <a:buClr>
                <a:schemeClr val="accent2"/>
              </a:buClr>
              <a:buFont typeface="Arial" panose="020B0604020202020204" pitchFamily="34" charset="0"/>
              <a:buNone/>
              <a:defRPr sz="2800" b="0" u="none" kern="1200">
                <a:solidFill>
                  <a:schemeClr val="accent2"/>
                </a:solidFill>
                <a:latin typeface="+mj-lt"/>
                <a:ea typeface="+mn-ea"/>
                <a:cs typeface="+mn-cs"/>
              </a:defRPr>
            </a:lvl1pPr>
            <a:lvl2pPr marL="804843"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tabLst>
                <a:tab pos="804843" algn="l"/>
              </a:tabLst>
              <a:defRPr sz="2000" b="0" kern="1200">
                <a:solidFill>
                  <a:schemeClr val="tx1"/>
                </a:solidFill>
                <a:latin typeface="+mn-lt"/>
                <a:ea typeface="+mn-ea"/>
                <a:cs typeface="+mn-cs"/>
              </a:defRPr>
            </a:lvl2pPr>
            <a:lvl3pPr marL="120170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165095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4pPr>
            <a:lvl5pPr marL="2116086"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Mobile App</a:t>
            </a:r>
          </a:p>
        </p:txBody>
      </p:sp>
    </p:spTree>
    <p:extLst>
      <p:ext uri="{BB962C8B-B14F-4D97-AF65-F5344CB8AC3E}">
        <p14:creationId xmlns:p14="http://schemas.microsoft.com/office/powerpoint/2010/main" val="2122518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F8FBA6-227E-C4ED-BF5A-070BE660FF04}"/>
              </a:ext>
            </a:extLst>
          </p:cNvPr>
          <p:cNvSpPr>
            <a:spLocks noGrp="1"/>
          </p:cNvSpPr>
          <p:nvPr>
            <p:ph type="title"/>
          </p:nvPr>
        </p:nvSpPr>
        <p:spPr>
          <a:xfrm>
            <a:off x="569607" y="528668"/>
            <a:ext cx="11003268" cy="720618"/>
          </a:xfrm>
        </p:spPr>
        <p:txBody>
          <a:bodyPr/>
          <a:lstStyle/>
          <a:p>
            <a:r>
              <a:rPr lang="en-US" dirty="0"/>
              <a:t>Pharmacy</a:t>
            </a:r>
          </a:p>
        </p:txBody>
      </p:sp>
      <p:sp>
        <p:nvSpPr>
          <p:cNvPr id="3" name="Content Placeholder 2">
            <a:extLst>
              <a:ext uri="{FF2B5EF4-FFF2-40B4-BE49-F238E27FC236}">
                <a16:creationId xmlns:a16="http://schemas.microsoft.com/office/drawing/2014/main" xmlns="" id="{C2840743-B631-599C-1C06-408AAEEF931B}"/>
              </a:ext>
            </a:extLst>
          </p:cNvPr>
          <p:cNvSpPr>
            <a:spLocks noGrp="1"/>
          </p:cNvSpPr>
          <p:nvPr>
            <p:ph sz="half" idx="1"/>
          </p:nvPr>
        </p:nvSpPr>
        <p:spPr/>
        <p:txBody>
          <a:bodyPr>
            <a:normAutofit/>
          </a:bodyPr>
          <a:lstStyle/>
          <a:p>
            <a:r>
              <a:rPr lang="en-US" b="1" dirty="0"/>
              <a:t>Patient Care Coordinators, Nurses &amp; Pharmacists</a:t>
            </a:r>
          </a:p>
          <a:p>
            <a:pPr lvl="1"/>
            <a:r>
              <a:rPr lang="en-US" dirty="0"/>
              <a:t>Toll-free assistance</a:t>
            </a:r>
            <a:r>
              <a:rPr lang="en-US"/>
              <a:t>: </a:t>
            </a:r>
            <a:r>
              <a:rPr lang="en-US" b="1"/>
              <a:t>866-333-2757</a:t>
            </a:r>
            <a:endParaRPr lang="en-US" dirty="0"/>
          </a:p>
          <a:p>
            <a:pPr marL="0" indent="0">
              <a:buNone/>
            </a:pPr>
            <a:endParaRPr lang="en-US" dirty="0"/>
          </a:p>
          <a:p>
            <a:r>
              <a:rPr lang="en-US" b="1" dirty="0"/>
              <a:t>Prescriber Support</a:t>
            </a:r>
          </a:p>
          <a:p>
            <a:pPr lvl="1"/>
            <a:r>
              <a:rPr lang="en-US" dirty="0"/>
              <a:t>Single contact for specialty medications</a:t>
            </a:r>
          </a:p>
          <a:p>
            <a:pPr lvl="1"/>
            <a:r>
              <a:rPr lang="en-US" dirty="0"/>
              <a:t>Reporting</a:t>
            </a:r>
          </a:p>
        </p:txBody>
      </p:sp>
      <p:sp>
        <p:nvSpPr>
          <p:cNvPr id="8" name="Content Placeholder 7">
            <a:extLst>
              <a:ext uri="{FF2B5EF4-FFF2-40B4-BE49-F238E27FC236}">
                <a16:creationId xmlns:a16="http://schemas.microsoft.com/office/drawing/2014/main" xmlns="" id="{0001D382-48A8-F8FB-467F-4A7D80CCB835}"/>
              </a:ext>
            </a:extLst>
          </p:cNvPr>
          <p:cNvSpPr>
            <a:spLocks noGrp="1"/>
          </p:cNvSpPr>
          <p:nvPr>
            <p:ph sz="half" idx="2"/>
          </p:nvPr>
        </p:nvSpPr>
        <p:spPr/>
        <p:txBody>
          <a:bodyPr>
            <a:normAutofit lnSpcReduction="10000"/>
          </a:bodyPr>
          <a:lstStyle/>
          <a:p>
            <a:r>
              <a:rPr lang="en-US" b="1" dirty="0"/>
              <a:t>Clinical Services</a:t>
            </a:r>
          </a:p>
          <a:p>
            <a:pPr lvl="2"/>
            <a:r>
              <a:rPr lang="en-US" dirty="0"/>
              <a:t>Education on both condition and medication</a:t>
            </a:r>
          </a:p>
          <a:p>
            <a:pPr lvl="2"/>
            <a:r>
              <a:rPr lang="en-US" dirty="0"/>
              <a:t>Drug therapy monitoring</a:t>
            </a:r>
          </a:p>
          <a:p>
            <a:pPr lvl="2"/>
            <a:r>
              <a:rPr lang="en-US" dirty="0"/>
              <a:t>Side-effect and adverse event management</a:t>
            </a:r>
          </a:p>
          <a:p>
            <a:pPr lvl="2"/>
            <a:r>
              <a:rPr lang="en-US" dirty="0"/>
              <a:t>Injection training over the phone</a:t>
            </a:r>
          </a:p>
          <a:p>
            <a:pPr lvl="2"/>
            <a:r>
              <a:rPr lang="en-US" dirty="0"/>
              <a:t>Monthly refill and education calls</a:t>
            </a:r>
          </a:p>
          <a:p>
            <a:endParaRPr lang="en-US" dirty="0"/>
          </a:p>
        </p:txBody>
      </p:sp>
      <p:sp>
        <p:nvSpPr>
          <p:cNvPr id="9" name="Text Placeholder 8">
            <a:extLst>
              <a:ext uri="{FF2B5EF4-FFF2-40B4-BE49-F238E27FC236}">
                <a16:creationId xmlns:a16="http://schemas.microsoft.com/office/drawing/2014/main" xmlns="" id="{9DE8F930-F7FD-B924-AFBD-AE3EE47BB7C6}"/>
              </a:ext>
            </a:extLst>
          </p:cNvPr>
          <p:cNvSpPr>
            <a:spLocks noGrp="1"/>
          </p:cNvSpPr>
          <p:nvPr>
            <p:ph type="body" sz="quarter" idx="14"/>
          </p:nvPr>
        </p:nvSpPr>
        <p:spPr/>
        <p:txBody>
          <a:bodyPr/>
          <a:lstStyle/>
          <a:p>
            <a:r>
              <a:rPr lang="en-US" dirty="0"/>
              <a:t>Specialty Pharmacy</a:t>
            </a:r>
          </a:p>
        </p:txBody>
      </p:sp>
      <p:sp>
        <p:nvSpPr>
          <p:cNvPr id="4" name="Slide Number Placeholder 3">
            <a:extLst>
              <a:ext uri="{FF2B5EF4-FFF2-40B4-BE49-F238E27FC236}">
                <a16:creationId xmlns:a16="http://schemas.microsoft.com/office/drawing/2014/main" xmlns="" id="{660535B1-4127-761B-B14D-F4458AB8492E}"/>
              </a:ext>
            </a:extLst>
          </p:cNvPr>
          <p:cNvSpPr>
            <a:spLocks noGrp="1"/>
          </p:cNvSpPr>
          <p:nvPr>
            <p:ph type="sldNum" sz="quarter" idx="12"/>
          </p:nvPr>
        </p:nvSpPr>
        <p:spPr/>
        <p:txBody>
          <a:bodyPr/>
          <a:lstStyle/>
          <a:p>
            <a:fld id="{02266A82-7052-4F19-AA33-DE09AC459DCD}" type="slidenum">
              <a:rPr lang="en-US" smtClean="0"/>
              <a:pPr/>
              <a:t>17</a:t>
            </a:fld>
            <a:endParaRPr lang="en-US" dirty="0"/>
          </a:p>
        </p:txBody>
      </p:sp>
      <p:pic>
        <p:nvPicPr>
          <p:cNvPr id="5" name="Picture 4">
            <a:extLst>
              <a:ext uri="{FF2B5EF4-FFF2-40B4-BE49-F238E27FC236}">
                <a16:creationId xmlns:a16="http://schemas.microsoft.com/office/drawing/2014/main" xmlns="" id="{8121B3F8-7675-9CFC-BE79-7D7887D322DA}"/>
              </a:ext>
            </a:extLst>
          </p:cNvPr>
          <p:cNvPicPr>
            <a:picLocks noChangeAspect="1"/>
          </p:cNvPicPr>
          <p:nvPr/>
        </p:nvPicPr>
        <p:blipFill>
          <a:blip r:embed="rId2"/>
          <a:stretch>
            <a:fillRect/>
          </a:stretch>
        </p:blipFill>
        <p:spPr>
          <a:xfrm>
            <a:off x="8599753" y="389189"/>
            <a:ext cx="3022640" cy="720618"/>
          </a:xfrm>
          <a:prstGeom prst="rect">
            <a:avLst/>
          </a:prstGeom>
        </p:spPr>
      </p:pic>
      <p:sp>
        <p:nvSpPr>
          <p:cNvPr id="6" name="Rectangle 5">
            <a:extLst>
              <a:ext uri="{FF2B5EF4-FFF2-40B4-BE49-F238E27FC236}">
                <a16:creationId xmlns:a16="http://schemas.microsoft.com/office/drawing/2014/main" xmlns="" id="{8194EA3D-1719-DB06-9B87-440D9C20F26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xmlns="" id="{5DED822E-08A5-1383-71EF-5F91FD15DD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3972844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87CB18B-EADD-4185-B691-EA367F943819}"/>
              </a:ext>
            </a:extLst>
          </p:cNvPr>
          <p:cNvSpPr>
            <a:spLocks noGrp="1"/>
          </p:cNvSpPr>
          <p:nvPr>
            <p:ph type="ctrTitle"/>
          </p:nvPr>
        </p:nvSpPr>
        <p:spPr/>
        <p:txBody>
          <a:bodyPr/>
          <a:lstStyle/>
          <a:p>
            <a:r>
              <a:rPr lang="en-US" dirty="0" err="1"/>
              <a:t>Hniav</a:t>
            </a:r>
            <a:endParaRPr lang="en-US" dirty="0"/>
          </a:p>
        </p:txBody>
      </p:sp>
    </p:spTree>
    <p:extLst>
      <p:ext uri="{BB962C8B-B14F-4D97-AF65-F5344CB8AC3E}">
        <p14:creationId xmlns:p14="http://schemas.microsoft.com/office/powerpoint/2010/main" val="41147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6190C-6EAA-43FB-A784-F97ECEDC9AE0}"/>
              </a:ext>
            </a:extLst>
          </p:cNvPr>
          <p:cNvSpPr>
            <a:spLocks noGrp="1"/>
          </p:cNvSpPr>
          <p:nvPr>
            <p:ph type="title"/>
          </p:nvPr>
        </p:nvSpPr>
        <p:spPr>
          <a:xfrm>
            <a:off x="489585" y="469981"/>
            <a:ext cx="11003268" cy="720618"/>
          </a:xfrm>
          <a:noFill/>
        </p:spPr>
        <p:txBody>
          <a:bodyPr/>
          <a:lstStyle/>
          <a:p>
            <a:r>
              <a:rPr lang="en-US" dirty="0"/>
              <a:t>DENTAL Plan highlights</a:t>
            </a:r>
          </a:p>
        </p:txBody>
      </p:sp>
      <p:sp>
        <p:nvSpPr>
          <p:cNvPr id="6" name="Slide Number Placeholder 5">
            <a:extLst>
              <a:ext uri="{FF2B5EF4-FFF2-40B4-BE49-F238E27FC236}">
                <a16:creationId xmlns:a16="http://schemas.microsoft.com/office/drawing/2014/main" xmlns="" id="{E214894B-BAEA-4B99-92BB-9C1032DBC6F4}"/>
              </a:ext>
            </a:extLst>
          </p:cNvPr>
          <p:cNvSpPr>
            <a:spLocks noGrp="1"/>
          </p:cNvSpPr>
          <p:nvPr>
            <p:ph type="sldNum" sz="quarter" idx="12"/>
          </p:nvPr>
        </p:nvSpPr>
        <p:spPr/>
        <p:txBody>
          <a:bodyPr/>
          <a:lstStyle/>
          <a:p>
            <a:fld id="{02266A82-7052-4F19-AA33-DE09AC459DCD}" type="slidenum">
              <a:rPr lang="en-US" smtClean="0"/>
              <a:pPr/>
              <a:t>19</a:t>
            </a:fld>
            <a:endParaRPr lang="en-US" dirty="0"/>
          </a:p>
        </p:txBody>
      </p:sp>
      <p:graphicFrame>
        <p:nvGraphicFramePr>
          <p:cNvPr id="5" name="Table 4">
            <a:extLst>
              <a:ext uri="{FF2B5EF4-FFF2-40B4-BE49-F238E27FC236}">
                <a16:creationId xmlns:a16="http://schemas.microsoft.com/office/drawing/2014/main" xmlns="" id="{0E129637-0DE8-15E4-55DF-086DFFD7E216}"/>
              </a:ext>
            </a:extLst>
          </p:cNvPr>
          <p:cNvGraphicFramePr>
            <a:graphicFrameLocks noGrp="1"/>
          </p:cNvGraphicFramePr>
          <p:nvPr>
            <p:extLst>
              <p:ext uri="{D42A27DB-BD31-4B8C-83A1-F6EECF244321}">
                <p14:modId xmlns:p14="http://schemas.microsoft.com/office/powerpoint/2010/main" val="4293617998"/>
              </p:ext>
            </p:extLst>
          </p:nvPr>
        </p:nvGraphicFramePr>
        <p:xfrm>
          <a:off x="2496099" y="1479886"/>
          <a:ext cx="7199802" cy="3898228"/>
        </p:xfrm>
        <a:graphic>
          <a:graphicData uri="http://schemas.openxmlformats.org/drawingml/2006/table">
            <a:tbl>
              <a:tblPr>
                <a:noFill/>
              </a:tblPr>
              <a:tblGrid>
                <a:gridCol w="2399934">
                  <a:extLst>
                    <a:ext uri="{9D8B030D-6E8A-4147-A177-3AD203B41FA5}">
                      <a16:colId xmlns:a16="http://schemas.microsoft.com/office/drawing/2014/main" xmlns="" val="561264643"/>
                    </a:ext>
                  </a:extLst>
                </a:gridCol>
                <a:gridCol w="2399934">
                  <a:extLst>
                    <a:ext uri="{9D8B030D-6E8A-4147-A177-3AD203B41FA5}">
                      <a16:colId xmlns:a16="http://schemas.microsoft.com/office/drawing/2014/main" xmlns="" val="1460650793"/>
                    </a:ext>
                  </a:extLst>
                </a:gridCol>
                <a:gridCol w="2399934">
                  <a:extLst>
                    <a:ext uri="{9D8B030D-6E8A-4147-A177-3AD203B41FA5}">
                      <a16:colId xmlns:a16="http://schemas.microsoft.com/office/drawing/2014/main" xmlns="" val="1468118242"/>
                    </a:ext>
                  </a:extLst>
                </a:gridCol>
              </a:tblGrid>
              <a:tr h="449901">
                <a:tc rowSpan="2">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bg1"/>
                          </a:solidFill>
                          <a:latin typeface="+mn-lt"/>
                          <a:ea typeface="Arial Narrow"/>
                          <a:cs typeface="Arial Narrow"/>
                          <a:sym typeface="Arial Narrow"/>
                        </a:rPr>
                        <a:t>Key Dental Benefits</a:t>
                      </a:r>
                    </a:p>
                  </a:txBody>
                  <a:tcPr marL="64669" marR="64669" marT="34294" marB="34294"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gridSpan="2">
                  <a:txBody>
                    <a:bodyPr/>
                    <a:lstStyle/>
                    <a:p>
                      <a:pPr algn="ctr"/>
                      <a:r>
                        <a:rPr kumimoji="0" lang="en-US" sz="1200" b="1" i="0" u="none" strike="noStrike" kern="0" cap="none" spc="0" normalizeH="0" baseline="0" noProof="0" dirty="0">
                          <a:ln>
                            <a:noFill/>
                          </a:ln>
                          <a:solidFill>
                            <a:srgbClr val="FFFFFF"/>
                          </a:solidFill>
                          <a:effectLst/>
                          <a:uLnTx/>
                          <a:uFillTx/>
                          <a:latin typeface="+mn-lt"/>
                          <a:sym typeface="Arial"/>
                          <a:rtl val="0"/>
                        </a:rPr>
                        <a:t>Delta Dental </a:t>
                      </a:r>
                      <a:r>
                        <a:rPr lang="en-US" sz="1200" b="1" dirty="0">
                          <a:solidFill>
                            <a:schemeClr val="bg1"/>
                          </a:solidFill>
                          <a:latin typeface="+mn-lt"/>
                        </a:rPr>
                        <a:t>DPPO</a:t>
                      </a:r>
                    </a:p>
                  </a:txBody>
                  <a:tcPr marL="64669" marR="64669" marT="34294" marB="34294"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tc hMerge="1">
                  <a:txBody>
                    <a:bodyPr/>
                    <a:lstStyle/>
                    <a:p>
                      <a:endParaRPr lang="en-US" sz="1200" dirty="0"/>
                    </a:p>
                  </a:txBody>
                  <a:tcPr marL="86225" marR="86225"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287805">
                <a:tc vMerge="1">
                  <a:txBody>
                    <a:bodyPr/>
                    <a:lstStyle/>
                    <a:p>
                      <a:pPr marL="0" marR="0" lvl="0" indent="0" algn="l" rtl="0">
                        <a:lnSpc>
                          <a:spcPct val="100000"/>
                        </a:lnSpc>
                        <a:spcBef>
                          <a:spcPts val="0"/>
                        </a:spcBef>
                        <a:spcAft>
                          <a:spcPts val="0"/>
                        </a:spcAft>
                        <a:buClr>
                          <a:schemeClr val="dk1"/>
                        </a:buClr>
                        <a:buSzPct val="25000"/>
                        <a:buFont typeface="Arial Narrow"/>
                        <a:buNone/>
                      </a:pPr>
                      <a:endParaRPr lang="en-US" sz="1200" b="1" i="0" u="none" strike="noStrike" cap="none" baseline="0" dirty="0">
                        <a:solidFill>
                          <a:schemeClr val="bg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a:solidFill>
                        <a:schemeClr val="dk1"/>
                      </a:solidFill>
                      <a:prstDash val="solid"/>
                      <a:round/>
                      <a:headEnd type="none" w="med" len="med"/>
                      <a:tailEnd type="none" w="med" len="med"/>
                    </a:lnB>
                    <a:solidFill>
                      <a:srgbClr val="0481C6"/>
                    </a:solidFill>
                  </a:tcPr>
                </a:tc>
                <a:tc>
                  <a:txBody>
                    <a:bodyPr/>
                    <a:lstStyle/>
                    <a:p>
                      <a:pPr algn="ctr"/>
                      <a:r>
                        <a:rPr lang="en-US" sz="1200" b="1" dirty="0">
                          <a:solidFill>
                            <a:schemeClr val="bg1"/>
                          </a:solidFill>
                          <a:latin typeface="+mn-lt"/>
                        </a:rPr>
                        <a:t>In-Network</a:t>
                      </a:r>
                    </a:p>
                  </a:txBody>
                  <a:tcPr marL="64669" marR="64669" marT="34294" marB="34294" anchor="ctr">
                    <a:lnL w="3810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a:txBody>
                    <a:bodyPr/>
                    <a:lstStyle/>
                    <a:p>
                      <a:pPr algn="ctr"/>
                      <a:r>
                        <a:rPr lang="en-US" sz="1200" b="1" dirty="0">
                          <a:solidFill>
                            <a:schemeClr val="bg1"/>
                          </a:solidFill>
                          <a:latin typeface="+mn-lt"/>
                        </a:rPr>
                        <a:t>Out-of-Network</a:t>
                      </a:r>
                    </a:p>
                  </a:txBody>
                  <a:tcPr marL="64669" marR="64669" marT="34294" marB="3429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extLst>
                  <a:ext uri="{0D108BD9-81ED-4DB2-BD59-A6C34878D82A}">
                    <a16:rowId xmlns:a16="http://schemas.microsoft.com/office/drawing/2014/main" xmlns="" val="1772144618"/>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Deductible</a:t>
                      </a:r>
                    </a:p>
                    <a:p>
                      <a:pPr marL="0" marR="0" lvl="0" indent="0" algn="l"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(Individual/Family)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algn="ctr"/>
                      <a:r>
                        <a:rPr lang="en-US" sz="1200" dirty="0">
                          <a:latin typeface="+mn-lt"/>
                        </a:rPr>
                        <a:t>$50 / $150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algn="ctr"/>
                      <a:r>
                        <a:rPr lang="en-US" sz="1200" dirty="0">
                          <a:latin typeface="+mn-lt"/>
                        </a:rPr>
                        <a:t>$50 / $150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4132909868"/>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Benefit Maximum</a:t>
                      </a:r>
                    </a:p>
                    <a:p>
                      <a:pPr marL="0" marR="0" lvl="0" indent="0" algn="l"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(per Individual)</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200" b="1" dirty="0">
                          <a:latin typeface="+mn-lt"/>
                        </a:rPr>
                        <a:t>$2,000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81C6">
                        <a:alpha val="20000"/>
                      </a:srgbClr>
                    </a:solidFill>
                  </a:tcPr>
                </a:tc>
                <a:tc>
                  <a:txBody>
                    <a:bodyPr/>
                    <a:lstStyle/>
                    <a:p>
                      <a:pPr algn="ctr"/>
                      <a:r>
                        <a:rPr lang="en-US" sz="1200" b="1" dirty="0">
                          <a:latin typeface="+mn-lt"/>
                        </a:rPr>
                        <a:t>$2,000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1985259627"/>
                  </a:ext>
                </a:extLst>
              </a:tr>
              <a:tr h="272098">
                <a:tc gridSpan="3">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kumimoji="0" lang="en-US" sz="1200" b="1" i="0" u="none" strike="noStrike" kern="0" cap="none" spc="0" normalizeH="0" baseline="0" noProof="0" dirty="0">
                          <a:ln>
                            <a:noFill/>
                          </a:ln>
                          <a:solidFill>
                            <a:schemeClr val="tx1"/>
                          </a:solidFill>
                          <a:effectLst/>
                          <a:uLnTx/>
                          <a:uFillTx/>
                          <a:latin typeface="+mn-lt"/>
                          <a:ea typeface="Arial Narrow"/>
                          <a:cs typeface="Arial Narrow"/>
                          <a:sym typeface="Arial Narrow"/>
                          <a:rtl val="0"/>
                        </a:rPr>
                        <a:t>Covered Services</a:t>
                      </a:r>
                      <a:endParaRPr lang="en-US" sz="1200" b="1" i="0" u="none" strike="noStrike" cap="none" baseline="0" dirty="0">
                        <a:solidFill>
                          <a:schemeClr val="tx1"/>
                        </a:solidFill>
                        <a:latin typeface="+mn-lt"/>
                        <a:ea typeface="Arial Narrow"/>
                        <a:cs typeface="Arial Narrow"/>
                        <a:sym typeface="Arial Narrow"/>
                      </a:endParaRPr>
                    </a:p>
                  </a:txBody>
                  <a:tcPr marL="64669" marR="6466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sz="1200" dirty="0"/>
                    </a:p>
                  </a:txBody>
                  <a:tcPr marL="86225" marR="86225" marT="45725" marB="45725"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hMerge="1">
                  <a:txBody>
                    <a:bodyPr/>
                    <a:lstStyle/>
                    <a:p>
                      <a:endParaRPr lang="en-US" sz="1200" dirty="0"/>
                    </a:p>
                  </a:txBody>
                  <a:tcPr marL="86225" marR="86225" marT="45725" marB="45725"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921522641"/>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Preventive Services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(List Services)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No charge</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No charge</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1524699524"/>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Basic Services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(List Services)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20%*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20%*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164436451"/>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Major Services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(List Services)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1011379572"/>
                  </a:ext>
                </a:extLst>
              </a:tr>
              <a:tr h="48140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Orthodontia</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0" i="0" u="none" strike="noStrike" cap="none" baseline="0" dirty="0">
                          <a:solidFill>
                            <a:schemeClr val="dk1"/>
                          </a:solidFill>
                          <a:latin typeface="+mn-lt"/>
                          <a:ea typeface="Arial Narrow"/>
                          <a:cs typeface="Arial Narrow"/>
                          <a:sym typeface="Arial Narrow"/>
                        </a:rPr>
                        <a:t>(Children up to age 19)</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$2,000 lifetime maximum benefit</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200" b="1" i="0" u="none" strike="noStrike" cap="none" baseline="0" dirty="0">
                          <a:solidFill>
                            <a:schemeClr val="dk1"/>
                          </a:solidFill>
                          <a:latin typeface="+mn-lt"/>
                          <a:ea typeface="Arial Narrow"/>
                          <a:cs typeface="Arial Narrow"/>
                          <a:sym typeface="Arial Narrow"/>
                        </a:rPr>
                        <a:t>$2,000 lifetime maximum benefit</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extLst>
                  <a:ext uri="{0D108BD9-81ED-4DB2-BD59-A6C34878D82A}">
                    <a16:rowId xmlns:a16="http://schemas.microsoft.com/office/drawing/2014/main" xmlns="" val="2930973968"/>
                  </a:ext>
                </a:extLst>
              </a:tr>
            </a:tbl>
          </a:graphicData>
        </a:graphic>
      </p:graphicFrame>
      <p:sp>
        <p:nvSpPr>
          <p:cNvPr id="7" name="TextBox 6">
            <a:extLst>
              <a:ext uri="{FF2B5EF4-FFF2-40B4-BE49-F238E27FC236}">
                <a16:creationId xmlns:a16="http://schemas.microsoft.com/office/drawing/2014/main" xmlns="" id="{A0F90526-8161-734F-5628-CBFCD1C10798}"/>
              </a:ext>
            </a:extLst>
          </p:cNvPr>
          <p:cNvSpPr txBox="1"/>
          <p:nvPr/>
        </p:nvSpPr>
        <p:spPr>
          <a:xfrm>
            <a:off x="3549315" y="5956689"/>
            <a:ext cx="6146585" cy="323165"/>
          </a:xfrm>
          <a:prstGeom prst="rect">
            <a:avLst/>
          </a:prstGeom>
          <a:noFill/>
        </p:spPr>
        <p:txBody>
          <a:bodyPr wrap="square" rtlCol="0">
            <a:spAutoFit/>
          </a:bodyPr>
          <a:lstStyle/>
          <a:p>
            <a:pPr algn="l"/>
            <a:r>
              <a:rPr lang="en-US" sz="750" i="0" u="none" strike="noStrike" baseline="0" dirty="0">
                <a:latin typeface="ProximaNovaACond-Bold"/>
              </a:rPr>
              <a:t>Coinsurance percentages and copay amounts shown in the above chart represent what the member is responsible for paying.</a:t>
            </a:r>
          </a:p>
          <a:p>
            <a:pPr algn="l"/>
            <a:r>
              <a:rPr lang="en-US" sz="750" i="0" u="none" strike="noStrike" baseline="0" dirty="0">
                <a:latin typeface="ProximaNovaACond-Bold"/>
              </a:rPr>
              <a:t>*Benefits with an asterisk ( * ) require that the deductible be met before the Plan begins to pay.</a:t>
            </a:r>
            <a:endParaRPr lang="en-US" sz="750" dirty="0"/>
          </a:p>
        </p:txBody>
      </p:sp>
      <p:sp>
        <p:nvSpPr>
          <p:cNvPr id="8" name="Content Placeholder 2">
            <a:extLst>
              <a:ext uri="{FF2B5EF4-FFF2-40B4-BE49-F238E27FC236}">
                <a16:creationId xmlns:a16="http://schemas.microsoft.com/office/drawing/2014/main" xmlns="" id="{D5A17F0E-9173-3939-2FD1-EB9DF8F5626C}"/>
              </a:ext>
            </a:extLst>
          </p:cNvPr>
          <p:cNvSpPr txBox="1">
            <a:spLocks/>
          </p:cNvSpPr>
          <p:nvPr/>
        </p:nvSpPr>
        <p:spPr>
          <a:xfrm>
            <a:off x="2704329" y="5562373"/>
            <a:ext cx="6733823" cy="371640"/>
          </a:xfrm>
          <a:prstGeom prst="rect">
            <a:avLst/>
          </a:prstGeom>
        </p:spPr>
        <p:txBody>
          <a:bodyPr vert="horz" lIns="91440" tIns="45720" rIns="91440" bIns="45720" rtlCol="0">
            <a:normAutofit/>
          </a:bodyPr>
          <a:lstStyle>
            <a:lvl1pPr marL="341313" indent="-341313" algn="l" defTabSz="914400"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effectLst/>
                <a:latin typeface="+mn-lt"/>
                <a:ea typeface="+mn-ea"/>
                <a:cs typeface="+mn-cs"/>
              </a:defRPr>
            </a:lvl1pPr>
            <a:lvl2pPr marL="804863"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tabLst>
                <a:tab pos="804863" algn="l"/>
              </a:tabLst>
              <a:defRPr sz="2000" b="0" u="none" kern="1200">
                <a:solidFill>
                  <a:schemeClr val="tx1"/>
                </a:solidFill>
                <a:effectLst/>
                <a:latin typeface="+mn-lt"/>
                <a:ea typeface="+mn-ea"/>
                <a:cs typeface="+mn-cs"/>
              </a:defRPr>
            </a:lvl2pPr>
            <a:lvl3pPr marL="12017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800" b="0" u="none" kern="1200">
                <a:solidFill>
                  <a:schemeClr val="tx1"/>
                </a:solidFill>
                <a:effectLst/>
                <a:latin typeface="+mn-lt"/>
                <a:ea typeface="+mn-ea"/>
                <a:cs typeface="+mn-cs"/>
              </a:defRPr>
            </a:lvl3pPr>
            <a:lvl4pPr marL="1651000"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4pPr>
            <a:lvl5pPr marL="21161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chemeClr val="accent3">
                    <a:lumMod val="75000"/>
                    <a:lumOff val="25000"/>
                  </a:schemeClr>
                </a:solidFill>
              </a:rPr>
              <a:t>Increased maximums for Dental and Orthodontia coverage!</a:t>
            </a:r>
          </a:p>
        </p:txBody>
      </p:sp>
      <p:pic>
        <p:nvPicPr>
          <p:cNvPr id="9" name="Picture 2" descr="Dentist Near Me | Dentist Directory | Delta Dental Providers">
            <a:extLst>
              <a:ext uri="{FF2B5EF4-FFF2-40B4-BE49-F238E27FC236}">
                <a16:creationId xmlns:a16="http://schemas.microsoft.com/office/drawing/2014/main" xmlns="" id="{25A47891-A20F-6667-5A98-61C3D71641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55" t="32991" r="11451" b="27433"/>
          <a:stretch/>
        </p:blipFill>
        <p:spPr bwMode="auto">
          <a:xfrm>
            <a:off x="9268410" y="384517"/>
            <a:ext cx="2304462" cy="6285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xmlns="" id="{0BEA8BD8-1A8C-F5BB-C6A7-82B8380E1106}"/>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xmlns="" id="{15B07F21-37E0-5E20-DBFD-40E5D21D68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2236554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9426AA-7129-4055-9CF7-6D2B4C21D5BF}"/>
              </a:ext>
            </a:extLst>
          </p:cNvPr>
          <p:cNvSpPr>
            <a:spLocks noGrp="1"/>
          </p:cNvSpPr>
          <p:nvPr>
            <p:ph type="title"/>
          </p:nvPr>
        </p:nvSpPr>
        <p:spPr>
          <a:xfrm>
            <a:off x="569607" y="528121"/>
            <a:ext cx="11003268" cy="720618"/>
          </a:xfrm>
        </p:spPr>
        <p:txBody>
          <a:bodyPr/>
          <a:lstStyle/>
          <a:p>
            <a:r>
              <a:rPr lang="en-US" dirty="0"/>
              <a:t>AGENDA</a:t>
            </a:r>
          </a:p>
        </p:txBody>
      </p:sp>
      <p:sp>
        <p:nvSpPr>
          <p:cNvPr id="3" name="Content Placeholder 2">
            <a:extLst>
              <a:ext uri="{FF2B5EF4-FFF2-40B4-BE49-F238E27FC236}">
                <a16:creationId xmlns:a16="http://schemas.microsoft.com/office/drawing/2014/main" xmlns="" id="{1EF18404-6A62-42E3-83AB-A1BBAE53FB27}"/>
              </a:ext>
            </a:extLst>
          </p:cNvPr>
          <p:cNvSpPr>
            <a:spLocks noGrp="1"/>
          </p:cNvSpPr>
          <p:nvPr>
            <p:ph idx="1"/>
          </p:nvPr>
        </p:nvSpPr>
        <p:spPr/>
        <p:txBody>
          <a:bodyPr/>
          <a:lstStyle/>
          <a:p>
            <a:r>
              <a:rPr lang="en-US" dirty="0">
                <a:sym typeface="Arial Narrow"/>
              </a:rPr>
              <a:t>Welcome</a:t>
            </a:r>
          </a:p>
          <a:p>
            <a:r>
              <a:rPr lang="en-US" dirty="0">
                <a:sym typeface="Arial Narrow"/>
              </a:rPr>
              <a:t>Changes for 2023</a:t>
            </a:r>
          </a:p>
          <a:p>
            <a:r>
              <a:rPr lang="en-US" dirty="0">
                <a:sym typeface="Arial Narrow"/>
              </a:rPr>
              <a:t>Eligibility</a:t>
            </a:r>
          </a:p>
          <a:p>
            <a:r>
              <a:rPr lang="en-US" dirty="0">
                <a:sym typeface="Arial Narrow"/>
              </a:rPr>
              <a:t>2023 Benefits Overview</a:t>
            </a:r>
          </a:p>
          <a:p>
            <a:r>
              <a:rPr lang="en-US" dirty="0">
                <a:sym typeface="Arial Narrow"/>
              </a:rPr>
              <a:t>Enrollment Process</a:t>
            </a:r>
          </a:p>
          <a:p>
            <a:r>
              <a:rPr lang="en-US" dirty="0">
                <a:sym typeface="Arial Narrow"/>
              </a:rPr>
              <a:t>How to Enroll</a:t>
            </a:r>
          </a:p>
          <a:p>
            <a:r>
              <a:rPr lang="en-US" dirty="0">
                <a:sym typeface="Arial Narrow"/>
              </a:rPr>
              <a:t>Questions</a:t>
            </a:r>
          </a:p>
          <a:p>
            <a:endParaRPr lang="en-US" dirty="0"/>
          </a:p>
        </p:txBody>
      </p:sp>
      <p:pic>
        <p:nvPicPr>
          <p:cNvPr id="9" name="Picture Placeholder 8">
            <a:extLst>
              <a:ext uri="{FF2B5EF4-FFF2-40B4-BE49-F238E27FC236}">
                <a16:creationId xmlns:a16="http://schemas.microsoft.com/office/drawing/2014/main" xmlns="" id="{E8716816-F1A5-4662-8D6B-27CCB1A6038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239017" y="1609051"/>
            <a:ext cx="5952983" cy="3874741"/>
          </a:xfrm>
        </p:spPr>
      </p:pic>
      <p:cxnSp>
        <p:nvCxnSpPr>
          <p:cNvPr id="12" name="Straight Connector 11">
            <a:extLst>
              <a:ext uri="{FF2B5EF4-FFF2-40B4-BE49-F238E27FC236}">
                <a16:creationId xmlns:a16="http://schemas.microsoft.com/office/drawing/2014/main" xmlns="" id="{25EB56C2-EB88-49FC-9422-AE5B27935C4F}"/>
              </a:ext>
            </a:extLst>
          </p:cNvPr>
          <p:cNvCxnSpPr/>
          <p:nvPr/>
        </p:nvCxnSpPr>
        <p:spPr>
          <a:xfrm>
            <a:off x="12319279" y="6142144"/>
            <a:ext cx="0" cy="99933"/>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xmlns="" id="{821A9F74-6D09-412A-A89B-AEF32CF1944F}"/>
              </a:ext>
            </a:extLst>
          </p:cNvPr>
          <p:cNvSpPr>
            <a:spLocks noGrp="1"/>
          </p:cNvSpPr>
          <p:nvPr>
            <p:ph type="sldNum" sz="quarter" idx="12"/>
          </p:nvPr>
        </p:nvSpPr>
        <p:spPr/>
        <p:txBody>
          <a:bodyPr/>
          <a:lstStyle/>
          <a:p>
            <a:fld id="{02266A82-7052-4F19-AA33-DE09AC459DCD}" type="slidenum">
              <a:rPr lang="en-US" smtClean="0"/>
              <a:pPr/>
              <a:t>2</a:t>
            </a:fld>
            <a:endParaRPr lang="en-US" dirty="0"/>
          </a:p>
        </p:txBody>
      </p:sp>
      <p:sp>
        <p:nvSpPr>
          <p:cNvPr id="7" name="Rectangle 6">
            <a:extLst>
              <a:ext uri="{FF2B5EF4-FFF2-40B4-BE49-F238E27FC236}">
                <a16:creationId xmlns:a16="http://schemas.microsoft.com/office/drawing/2014/main" xmlns="" id="{25E99DE6-2904-EBC3-C8E6-D62C38E2FCF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xmlns="" id="{E849E7E2-3E26-F027-FEDB-FF861DDE69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188488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2E1726A6-F745-498D-9982-BD8A08D485D9}"/>
              </a:ext>
            </a:extLst>
          </p:cNvPr>
          <p:cNvSpPr>
            <a:spLocks noGrp="1"/>
          </p:cNvSpPr>
          <p:nvPr>
            <p:ph type="ctrTitle"/>
          </p:nvPr>
        </p:nvSpPr>
        <p:spPr/>
        <p:txBody>
          <a:bodyPr/>
          <a:lstStyle/>
          <a:p>
            <a:r>
              <a:rPr lang="en-US" dirty="0" err="1"/>
              <a:t>Qhov</a:t>
            </a:r>
            <a:r>
              <a:rPr lang="en-US" dirty="0"/>
              <a:t> </a:t>
            </a:r>
            <a:r>
              <a:rPr lang="en-US" dirty="0" err="1"/>
              <a:t>Muag</a:t>
            </a:r>
            <a:r>
              <a:rPr lang="en-US" dirty="0"/>
              <a:t> </a:t>
            </a:r>
            <a:r>
              <a:rPr lang="en-US" dirty="0" err="1"/>
              <a:t>Pom</a:t>
            </a:r>
            <a:r>
              <a:rPr lang="en-US" dirty="0"/>
              <a:t> Kev</a:t>
            </a:r>
            <a:endParaRPr lang="en-US" dirty="0"/>
          </a:p>
        </p:txBody>
      </p:sp>
    </p:spTree>
    <p:extLst>
      <p:ext uri="{BB962C8B-B14F-4D97-AF65-F5344CB8AC3E}">
        <p14:creationId xmlns:p14="http://schemas.microsoft.com/office/powerpoint/2010/main" val="37376796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6190C-6EAA-43FB-A784-F97ECEDC9AE0}"/>
              </a:ext>
            </a:extLst>
          </p:cNvPr>
          <p:cNvSpPr>
            <a:spLocks noGrp="1"/>
          </p:cNvSpPr>
          <p:nvPr>
            <p:ph type="title"/>
          </p:nvPr>
        </p:nvSpPr>
        <p:spPr>
          <a:xfrm>
            <a:off x="569607" y="480004"/>
            <a:ext cx="11003268" cy="720618"/>
          </a:xfrm>
        </p:spPr>
        <p:txBody>
          <a:bodyPr/>
          <a:lstStyle/>
          <a:p>
            <a:r>
              <a:rPr lang="en-US" dirty="0"/>
              <a:t>VISION Plan Highlights</a:t>
            </a:r>
          </a:p>
        </p:txBody>
      </p:sp>
      <p:pic>
        <p:nvPicPr>
          <p:cNvPr id="6" name="Picture Placeholder 7">
            <a:extLst>
              <a:ext uri="{FF2B5EF4-FFF2-40B4-BE49-F238E27FC236}">
                <a16:creationId xmlns:a16="http://schemas.microsoft.com/office/drawing/2014/main" xmlns="" id="{49C179E0-BC11-48BF-874B-B26028B4D6A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931302" y="1557882"/>
            <a:ext cx="4260703" cy="3694820"/>
          </a:xfrm>
          <a:prstGeom prst="rect">
            <a:avLst/>
          </a:prstGeom>
        </p:spPr>
      </p:pic>
      <p:sp>
        <p:nvSpPr>
          <p:cNvPr id="8" name="Slide Number Placeholder 7">
            <a:extLst>
              <a:ext uri="{FF2B5EF4-FFF2-40B4-BE49-F238E27FC236}">
                <a16:creationId xmlns:a16="http://schemas.microsoft.com/office/drawing/2014/main" xmlns="" id="{43B627D1-9898-4B9C-8200-670D9FE5A9F6}"/>
              </a:ext>
            </a:extLst>
          </p:cNvPr>
          <p:cNvSpPr>
            <a:spLocks noGrp="1"/>
          </p:cNvSpPr>
          <p:nvPr>
            <p:ph type="sldNum" sz="quarter" idx="12"/>
          </p:nvPr>
        </p:nvSpPr>
        <p:spPr/>
        <p:txBody>
          <a:bodyPr/>
          <a:lstStyle/>
          <a:p>
            <a:fld id="{02266A82-7052-4F19-AA33-DE09AC459DCD}" type="slidenum">
              <a:rPr lang="en-US" smtClean="0"/>
              <a:pPr/>
              <a:t>21</a:t>
            </a:fld>
            <a:endParaRPr lang="en-US" dirty="0"/>
          </a:p>
        </p:txBody>
      </p:sp>
      <p:pic>
        <p:nvPicPr>
          <p:cNvPr id="7" name="Picture 2" descr="DeltaVision | Delta Dental of Wisconsin">
            <a:extLst>
              <a:ext uri="{FF2B5EF4-FFF2-40B4-BE49-F238E27FC236}">
                <a16:creationId xmlns:a16="http://schemas.microsoft.com/office/drawing/2014/main" xmlns="" id="{AFFFC4DA-BB20-EC04-C279-E713C8662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9984" y="295191"/>
            <a:ext cx="1297293" cy="84693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xmlns="" id="{BCD89AC5-0268-EA58-177B-9B80D3DF3883}"/>
              </a:ext>
            </a:extLst>
          </p:cNvPr>
          <p:cNvGraphicFramePr>
            <a:graphicFrameLocks noGrp="1"/>
          </p:cNvGraphicFramePr>
          <p:nvPr>
            <p:extLst>
              <p:ext uri="{D42A27DB-BD31-4B8C-83A1-F6EECF244321}">
                <p14:modId xmlns:p14="http://schemas.microsoft.com/office/powerpoint/2010/main" val="2480869308"/>
              </p:ext>
            </p:extLst>
          </p:nvPr>
        </p:nvGraphicFramePr>
        <p:xfrm>
          <a:off x="932347" y="1557882"/>
          <a:ext cx="6515200" cy="4786869"/>
        </p:xfrm>
        <a:graphic>
          <a:graphicData uri="http://schemas.openxmlformats.org/drawingml/2006/table">
            <a:tbl>
              <a:tblPr>
                <a:noFill/>
              </a:tblPr>
              <a:tblGrid>
                <a:gridCol w="2804192">
                  <a:extLst>
                    <a:ext uri="{9D8B030D-6E8A-4147-A177-3AD203B41FA5}">
                      <a16:colId xmlns:a16="http://schemas.microsoft.com/office/drawing/2014/main" xmlns="" val="561264643"/>
                    </a:ext>
                  </a:extLst>
                </a:gridCol>
                <a:gridCol w="1855504">
                  <a:extLst>
                    <a:ext uri="{9D8B030D-6E8A-4147-A177-3AD203B41FA5}">
                      <a16:colId xmlns:a16="http://schemas.microsoft.com/office/drawing/2014/main" xmlns="" val="2826004833"/>
                    </a:ext>
                  </a:extLst>
                </a:gridCol>
                <a:gridCol w="1855504">
                  <a:extLst>
                    <a:ext uri="{9D8B030D-6E8A-4147-A177-3AD203B41FA5}">
                      <a16:colId xmlns:a16="http://schemas.microsoft.com/office/drawing/2014/main" xmlns="" val="264595523"/>
                    </a:ext>
                  </a:extLst>
                </a:gridCol>
              </a:tblGrid>
              <a:tr h="474284">
                <a:tc rowSpan="2">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bg1"/>
                          </a:solidFill>
                          <a:latin typeface="+mn-lt"/>
                          <a:ea typeface="Arial Narrow"/>
                          <a:cs typeface="Arial Narrow"/>
                          <a:sym typeface="Arial Narrow"/>
                        </a:rPr>
                        <a:t>Key Vision Benefits</a:t>
                      </a:r>
                    </a:p>
                  </a:txBody>
                  <a:tcPr marL="64669" marR="64669" marT="34294" marB="34294"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gridSpan="2">
                  <a:txBody>
                    <a:bodyPr/>
                    <a:lstStyle/>
                    <a:p>
                      <a:pPr algn="ctr"/>
                      <a:r>
                        <a:rPr lang="en-US" sz="1200" b="1" dirty="0">
                          <a:solidFill>
                            <a:schemeClr val="bg1"/>
                          </a:solidFill>
                          <a:latin typeface="+mn-lt"/>
                        </a:rPr>
                        <a:t>EyeMed Vision</a:t>
                      </a:r>
                    </a:p>
                  </a:txBody>
                  <a:tcPr marL="64669" marR="64669" marT="34294" marB="34294"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tc hMerge="1">
                  <a:txBody>
                    <a:bodyPr/>
                    <a:lstStyle/>
                    <a:p>
                      <a:pPr algn="ctr"/>
                      <a:endParaRPr lang="en-US" sz="1100" b="1" dirty="0">
                        <a:solidFill>
                          <a:schemeClr val="bg1"/>
                        </a:solidFill>
                        <a:latin typeface="+mn-lt"/>
                      </a:endParaRPr>
                    </a:p>
                  </a:txBody>
                  <a:tcPr marL="86225" marR="86225" marT="45725" marB="45725"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304672">
                <a:tc vMerge="1">
                  <a:txBody>
                    <a:bodyPr/>
                    <a:lstStyle/>
                    <a:p>
                      <a:pPr marL="0" marR="0" lvl="0" indent="0" algn="l" rtl="0">
                        <a:lnSpc>
                          <a:spcPct val="100000"/>
                        </a:lnSpc>
                        <a:spcBef>
                          <a:spcPts val="0"/>
                        </a:spcBef>
                        <a:spcAft>
                          <a:spcPts val="0"/>
                        </a:spcAft>
                        <a:buClr>
                          <a:schemeClr val="dk1"/>
                        </a:buClr>
                        <a:buSzPct val="25000"/>
                        <a:buFont typeface="Arial Narrow"/>
                        <a:buNone/>
                      </a:pPr>
                      <a:endParaRPr lang="en-US" sz="1200" b="1" i="0" u="none" strike="noStrike" cap="none" baseline="0" dirty="0">
                        <a:solidFill>
                          <a:schemeClr val="bg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a:solidFill>
                        <a:schemeClr val="dk1"/>
                      </a:solidFill>
                      <a:prstDash val="solid"/>
                      <a:round/>
                      <a:headEnd type="none" w="med" len="med"/>
                      <a:tailEnd type="none" w="med" len="med"/>
                    </a:lnB>
                    <a:solidFill>
                      <a:srgbClr val="0481C6"/>
                    </a:solidFill>
                  </a:tcPr>
                </a:tc>
                <a:tc>
                  <a:txBody>
                    <a:bodyPr/>
                    <a:lstStyle/>
                    <a:p>
                      <a:pPr algn="ctr"/>
                      <a:r>
                        <a:rPr lang="en-US" sz="1400" b="1" dirty="0">
                          <a:solidFill>
                            <a:schemeClr val="bg1"/>
                          </a:solidFill>
                          <a:latin typeface="+mn-lt"/>
                        </a:rPr>
                        <a:t>In-Network Only</a:t>
                      </a:r>
                    </a:p>
                  </a:txBody>
                  <a:tcPr marL="64669" marR="64669" marT="34294" marB="3429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mn-lt"/>
                        </a:rPr>
                        <a:t>Out-of-Network</a:t>
                      </a:r>
                    </a:p>
                  </a:txBody>
                  <a:tcPr marL="64669" marR="64669" marT="34294" marB="34294"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extLst>
                  <a:ext uri="{0D108BD9-81ED-4DB2-BD59-A6C34878D82A}">
                    <a16:rowId xmlns:a16="http://schemas.microsoft.com/office/drawing/2014/main" xmlns="" val="1772144618"/>
                  </a:ext>
                </a:extLst>
              </a:tr>
              <a:tr h="516873">
                <a:tc>
                  <a:txBody>
                    <a:bodyPr/>
                    <a:lstStyle/>
                    <a:p>
                      <a:pPr marL="0" marR="0" lvl="0" indent="0" algn="l" rtl="0">
                        <a:lnSpc>
                          <a:spcPct val="100000"/>
                        </a:lnSpc>
                        <a:spcBef>
                          <a:spcPts val="0"/>
                        </a:spcBef>
                        <a:spcAft>
                          <a:spcPts val="0"/>
                        </a:spcAft>
                        <a:buClr>
                          <a:schemeClr val="dk1"/>
                        </a:buClr>
                        <a:buSzPct val="25000"/>
                        <a:buFont typeface="Arial Narrow"/>
                        <a:buNone/>
                      </a:pPr>
                      <a:r>
                        <a:rPr lang="en-US" sz="1600" b="1" i="0" u="none" strike="noStrike" cap="none" baseline="0" dirty="0">
                          <a:solidFill>
                            <a:schemeClr val="dk1"/>
                          </a:solidFill>
                          <a:latin typeface="+mn-lt"/>
                          <a:ea typeface="Arial Narrow"/>
                          <a:cs typeface="Arial Narrow"/>
                          <a:sym typeface="Arial Narrow"/>
                        </a:rPr>
                        <a:t>Exam</a:t>
                      </a:r>
                    </a:p>
                    <a:p>
                      <a:pPr marL="0" marR="0" lvl="0" indent="0" algn="l" rtl="0">
                        <a:lnSpc>
                          <a:spcPct val="100000"/>
                        </a:lnSpc>
                        <a:spcBef>
                          <a:spcPts val="0"/>
                        </a:spcBef>
                        <a:spcAft>
                          <a:spcPts val="0"/>
                        </a:spcAft>
                        <a:buClr>
                          <a:schemeClr val="dk1"/>
                        </a:buClr>
                        <a:buSzPct val="25000"/>
                        <a:buFont typeface="Arial Narrow"/>
                        <a:buNone/>
                      </a:pPr>
                      <a:r>
                        <a:rPr lang="en-US" sz="1600" b="0" i="0" u="none" strike="noStrike" cap="none" baseline="0" dirty="0">
                          <a:solidFill>
                            <a:schemeClr val="dk1"/>
                          </a:solidFill>
                          <a:latin typeface="+mn-lt"/>
                          <a:ea typeface="Arial Narrow"/>
                          <a:cs typeface="Arial Narrow"/>
                          <a:sym typeface="Arial Narrow"/>
                        </a:rPr>
                        <a:t>(once every 12 months)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algn="ctr"/>
                      <a:r>
                        <a:rPr lang="en-US" sz="1400" dirty="0">
                          <a:latin typeface="+mn-lt"/>
                        </a:rPr>
                        <a:t>$10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tc>
                  <a:txBody>
                    <a:bodyPr/>
                    <a:lstStyle/>
                    <a:p>
                      <a:pPr algn="ctr"/>
                      <a:r>
                        <a:rPr lang="en-US" sz="1400" dirty="0">
                          <a:latin typeface="+mn-lt"/>
                        </a:rPr>
                        <a:t>Up to $35</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4132909868"/>
                  </a:ext>
                </a:extLst>
              </a:tr>
              <a:tr h="453945">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1" i="0" u="none" strike="noStrike" cap="none" baseline="0" dirty="0">
                          <a:solidFill>
                            <a:schemeClr val="dk1"/>
                          </a:solidFill>
                          <a:latin typeface="+mn-lt"/>
                          <a:ea typeface="Arial Narrow"/>
                          <a:cs typeface="Arial Narrow"/>
                          <a:sym typeface="Arial Narrow"/>
                        </a:rPr>
                        <a:t>Materials Copay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algn="ctr"/>
                      <a:r>
                        <a:rPr lang="en-US" sz="1400" dirty="0">
                          <a:latin typeface="+mn-lt"/>
                        </a:rPr>
                        <a:t>$10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tc>
                  <a:txBody>
                    <a:bodyPr/>
                    <a:lstStyle/>
                    <a:p>
                      <a:pPr algn="ctr"/>
                      <a:r>
                        <a:rPr lang="en-US" sz="1400" dirty="0">
                          <a:latin typeface="+mn-lt"/>
                        </a:rPr>
                        <a:t>N/A</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3486614404"/>
                  </a:ext>
                </a:extLst>
              </a:tr>
              <a:tr h="516873">
                <a:tc>
                  <a:txBody>
                    <a:bodyPr/>
                    <a:lstStyle/>
                    <a:p>
                      <a:pPr marL="0" marR="0" lvl="0" indent="0" algn="l" rtl="0">
                        <a:lnSpc>
                          <a:spcPct val="100000"/>
                        </a:lnSpc>
                        <a:spcBef>
                          <a:spcPts val="0"/>
                        </a:spcBef>
                        <a:spcAft>
                          <a:spcPts val="0"/>
                        </a:spcAft>
                        <a:buClr>
                          <a:schemeClr val="dk1"/>
                        </a:buClr>
                        <a:buSzPct val="25000"/>
                        <a:buFont typeface="Arial Narrow"/>
                        <a:buNone/>
                      </a:pPr>
                      <a:r>
                        <a:rPr lang="en-US" sz="1600" b="1" i="0" u="none" strike="noStrike" cap="none" baseline="0" dirty="0">
                          <a:solidFill>
                            <a:schemeClr val="dk1"/>
                          </a:solidFill>
                          <a:latin typeface="+mn-lt"/>
                          <a:ea typeface="Arial Narrow"/>
                          <a:cs typeface="Arial Narrow"/>
                          <a:sym typeface="Arial Narrow"/>
                        </a:rPr>
                        <a:t>Lenses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(once every 12 months)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tcPr>
                </a:tc>
                <a:tc>
                  <a:txBody>
                    <a:bodyPr/>
                    <a:lstStyle/>
                    <a:p>
                      <a:pPr algn="ctr"/>
                      <a:endParaRPr lang="en-US" sz="1400" dirty="0">
                        <a:latin typeface="+mn-lt"/>
                      </a:endParaRP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tc>
                  <a:txBody>
                    <a:bodyPr/>
                    <a:lstStyle/>
                    <a:p>
                      <a:pPr algn="ctr"/>
                      <a:endParaRPr lang="en-US" sz="1400" dirty="0">
                        <a:latin typeface="+mn-lt"/>
                      </a:endParaRP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985259627"/>
                  </a:ext>
                </a:extLst>
              </a:tr>
              <a:tr h="296257">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Single Vision</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Up to $25</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64436451"/>
                  </a:ext>
                </a:extLst>
              </a:tr>
              <a:tr h="296257">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Bifocal</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Up to $40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011379572"/>
                  </a:ext>
                </a:extLst>
              </a:tr>
              <a:tr h="296257">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Trifocal</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Up to $55</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930973968"/>
                  </a:ext>
                </a:extLst>
              </a:tr>
              <a:tr h="516873">
                <a:tc>
                  <a:txBody>
                    <a:bodyPr/>
                    <a:lstStyle/>
                    <a:p>
                      <a:pPr marL="0" marR="0" lvl="0" indent="0" algn="l" rtl="0">
                        <a:lnSpc>
                          <a:spcPct val="100000"/>
                        </a:lnSpc>
                        <a:spcBef>
                          <a:spcPts val="0"/>
                        </a:spcBef>
                        <a:spcAft>
                          <a:spcPts val="0"/>
                        </a:spcAft>
                        <a:buClr>
                          <a:schemeClr val="dk1"/>
                        </a:buClr>
                        <a:buSzPct val="25000"/>
                        <a:buFont typeface="Arial Narrow"/>
                        <a:buNone/>
                      </a:pPr>
                      <a:r>
                        <a:rPr lang="en-US" sz="1600" b="1" i="0" u="none" strike="noStrike" cap="none" baseline="0" dirty="0">
                          <a:solidFill>
                            <a:schemeClr val="dk1"/>
                          </a:solidFill>
                          <a:latin typeface="+mn-lt"/>
                          <a:ea typeface="Arial Narrow"/>
                          <a:cs typeface="Arial Narrow"/>
                          <a:sym typeface="Arial Narrow"/>
                        </a:rPr>
                        <a:t>Frames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(once every 24 months)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Covered up to $130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Up to $65</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895563253"/>
                  </a:ext>
                </a:extLst>
              </a:tr>
              <a:tr h="737489">
                <a:tc>
                  <a:txBody>
                    <a:bodyPr/>
                    <a:lstStyle/>
                    <a:p>
                      <a:pPr marL="0" marR="0" lvl="0" indent="0" algn="l" rtl="0">
                        <a:lnSpc>
                          <a:spcPct val="100000"/>
                        </a:lnSpc>
                        <a:spcBef>
                          <a:spcPts val="0"/>
                        </a:spcBef>
                        <a:spcAft>
                          <a:spcPts val="0"/>
                        </a:spcAft>
                        <a:buClr>
                          <a:schemeClr val="dk1"/>
                        </a:buClr>
                        <a:buSzPct val="25000"/>
                        <a:buFont typeface="Arial Narrow"/>
                        <a:buNone/>
                      </a:pPr>
                      <a:r>
                        <a:rPr lang="en-US" sz="1600" b="1" i="0" u="none" strike="noStrike" cap="none" baseline="0" dirty="0">
                          <a:solidFill>
                            <a:schemeClr val="dk1"/>
                          </a:solidFill>
                          <a:latin typeface="+mn-lt"/>
                          <a:ea typeface="Arial Narrow"/>
                          <a:cs typeface="Arial Narrow"/>
                          <a:sym typeface="Arial Narrow"/>
                        </a:rPr>
                        <a:t>Contact Lenses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600" b="0" i="0" u="none" strike="noStrike" cap="none" baseline="0" dirty="0">
                          <a:solidFill>
                            <a:schemeClr val="dk1"/>
                          </a:solidFill>
                          <a:latin typeface="+mn-lt"/>
                          <a:ea typeface="Arial Narrow"/>
                          <a:cs typeface="Arial Narrow"/>
                          <a:sym typeface="Arial Narrow"/>
                        </a:rPr>
                        <a:t>(once every 12 months; instead of prescription glasses)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Covered up to $120; </a:t>
                      </a:r>
                    </a:p>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15% off balance</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Up to $96</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805918469"/>
                  </a:ext>
                </a:extLst>
              </a:tr>
            </a:tbl>
          </a:graphicData>
        </a:graphic>
      </p:graphicFrame>
      <p:sp>
        <p:nvSpPr>
          <p:cNvPr id="10" name="Rectangle 9">
            <a:extLst>
              <a:ext uri="{FF2B5EF4-FFF2-40B4-BE49-F238E27FC236}">
                <a16:creationId xmlns:a16="http://schemas.microsoft.com/office/drawing/2014/main" xmlns="" id="{929C0DA4-47BF-F55C-DA05-970E9738AFAE}"/>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xmlns="" id="{4910407D-333C-A284-A9CF-213C7ABEBC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34170184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476B7F-7C98-511C-3A58-DB54CF77577B}"/>
              </a:ext>
            </a:extLst>
          </p:cNvPr>
          <p:cNvSpPr>
            <a:spLocks noGrp="1"/>
          </p:cNvSpPr>
          <p:nvPr>
            <p:ph type="ctrTitle"/>
          </p:nvPr>
        </p:nvSpPr>
        <p:spPr>
          <a:xfrm>
            <a:off x="578835" y="6062016"/>
            <a:ext cx="11564527" cy="777164"/>
          </a:xfrm>
        </p:spPr>
        <p:txBody>
          <a:bodyPr/>
          <a:lstStyle/>
          <a:p>
            <a:r>
              <a:rPr lang="en-US" dirty="0"/>
              <a:t>Flexible Spending Accounts (</a:t>
            </a:r>
            <a:r>
              <a:rPr lang="en-US" dirty="0" err="1"/>
              <a:t>Cov</a:t>
            </a:r>
            <a:r>
              <a:rPr lang="en-US" dirty="0"/>
              <a:t> As </a:t>
            </a:r>
            <a:r>
              <a:rPr lang="en-US" dirty="0" err="1"/>
              <a:t>Khauj</a:t>
            </a:r>
            <a:r>
              <a:rPr lang="en-US" dirty="0"/>
              <a:t> </a:t>
            </a:r>
            <a:r>
              <a:rPr lang="en-US" dirty="0" err="1"/>
              <a:t>Siv</a:t>
            </a:r>
            <a:r>
              <a:rPr lang="en-US" dirty="0"/>
              <a:t> </a:t>
            </a:r>
            <a:r>
              <a:rPr lang="en-US" dirty="0" err="1"/>
              <a:t>Nyiaj</a:t>
            </a:r>
            <a:r>
              <a:rPr lang="en-US" dirty="0"/>
              <a:t> </a:t>
            </a:r>
            <a:r>
              <a:rPr lang="en-US" dirty="0" err="1"/>
              <a:t>Yooj</a:t>
            </a:r>
            <a:r>
              <a:rPr lang="en-US" dirty="0"/>
              <a:t> </a:t>
            </a:r>
            <a:r>
              <a:rPr lang="en-US" dirty="0" err="1"/>
              <a:t>Yim</a:t>
            </a:r>
            <a:r>
              <a:rPr lang="en-US" dirty="0"/>
              <a:t>)</a:t>
            </a:r>
          </a:p>
        </p:txBody>
      </p:sp>
    </p:spTree>
    <p:extLst>
      <p:ext uri="{BB962C8B-B14F-4D97-AF65-F5344CB8AC3E}">
        <p14:creationId xmlns:p14="http://schemas.microsoft.com/office/powerpoint/2010/main" val="4204726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28D62-9F90-881D-E561-B4CC0BBA6632}"/>
              </a:ext>
            </a:extLst>
          </p:cNvPr>
          <p:cNvSpPr>
            <a:spLocks noGrp="1"/>
          </p:cNvSpPr>
          <p:nvPr>
            <p:ph type="title"/>
          </p:nvPr>
        </p:nvSpPr>
        <p:spPr>
          <a:xfrm>
            <a:off x="569605" y="486225"/>
            <a:ext cx="11003268" cy="720618"/>
          </a:xfrm>
        </p:spPr>
        <p:txBody>
          <a:bodyPr/>
          <a:lstStyle/>
          <a:p>
            <a:r>
              <a:rPr lang="en-US" sz="3200" dirty="0"/>
              <a:t>Flexible Spending Accounts (</a:t>
            </a:r>
            <a:r>
              <a:rPr lang="en-US" sz="3200" dirty="0" err="1"/>
              <a:t>Cov</a:t>
            </a:r>
            <a:r>
              <a:rPr lang="en-US" sz="3200" dirty="0"/>
              <a:t> As </a:t>
            </a:r>
            <a:r>
              <a:rPr lang="en-US" sz="3200" dirty="0" err="1"/>
              <a:t>Khauj</a:t>
            </a:r>
            <a:r>
              <a:rPr lang="en-US" sz="3200" dirty="0"/>
              <a:t> </a:t>
            </a:r>
            <a:r>
              <a:rPr lang="en-US" sz="3200" dirty="0" err="1"/>
              <a:t>Siv</a:t>
            </a:r>
            <a:r>
              <a:rPr lang="en-US" sz="3200" dirty="0"/>
              <a:t> </a:t>
            </a:r>
            <a:r>
              <a:rPr lang="en-US" sz="3200" dirty="0" err="1"/>
              <a:t>Nyiaj</a:t>
            </a:r>
            <a:r>
              <a:rPr lang="en-US" sz="3200" dirty="0"/>
              <a:t> </a:t>
            </a:r>
            <a:r>
              <a:rPr lang="en-US" sz="3200" dirty="0" err="1"/>
              <a:t>Yooj</a:t>
            </a:r>
            <a:r>
              <a:rPr lang="en-US" sz="3200" dirty="0"/>
              <a:t> </a:t>
            </a:r>
            <a:r>
              <a:rPr lang="en-US" sz="3200" dirty="0" err="1"/>
              <a:t>Yim</a:t>
            </a:r>
            <a:r>
              <a:rPr lang="en-US" sz="3200" dirty="0"/>
              <a:t>)</a:t>
            </a:r>
          </a:p>
        </p:txBody>
      </p:sp>
      <p:sp>
        <p:nvSpPr>
          <p:cNvPr id="3" name="Content Placeholder 2">
            <a:extLst>
              <a:ext uri="{FF2B5EF4-FFF2-40B4-BE49-F238E27FC236}">
                <a16:creationId xmlns:a16="http://schemas.microsoft.com/office/drawing/2014/main" xmlns="" id="{39AAF7B2-83FB-CB43-9534-4A2A9136AAB4}"/>
              </a:ext>
            </a:extLst>
          </p:cNvPr>
          <p:cNvSpPr>
            <a:spLocks noGrp="1"/>
          </p:cNvSpPr>
          <p:nvPr>
            <p:ph idx="1"/>
          </p:nvPr>
        </p:nvSpPr>
        <p:spPr/>
        <p:txBody>
          <a:bodyPr>
            <a:normAutofit lnSpcReduction="10000"/>
          </a:bodyPr>
          <a:lstStyle/>
          <a:p>
            <a:pPr marL="285750" indent="-285750">
              <a:lnSpc>
                <a:spcPct val="115000"/>
              </a:lnSpc>
              <a:spcBef>
                <a:spcPct val="70000"/>
              </a:spcBef>
              <a:defRPr/>
            </a:pPr>
            <a:r>
              <a:rPr lang="en-US" sz="2400" dirty="0"/>
              <a:t>Administered by EBC (Employee Benefits Corporation)</a:t>
            </a:r>
          </a:p>
          <a:p>
            <a:pPr marL="285750" indent="-285750">
              <a:lnSpc>
                <a:spcPct val="115000"/>
              </a:lnSpc>
              <a:spcBef>
                <a:spcPct val="70000"/>
              </a:spcBef>
              <a:defRPr/>
            </a:pPr>
            <a:r>
              <a:rPr lang="en-US" sz="2400" dirty="0"/>
              <a:t>Debit card for easy access to health care funds</a:t>
            </a:r>
          </a:p>
          <a:p>
            <a:pPr marL="285750" indent="-285750">
              <a:lnSpc>
                <a:spcPct val="115000"/>
              </a:lnSpc>
              <a:spcBef>
                <a:spcPct val="70000"/>
              </a:spcBef>
              <a:defRPr/>
            </a:pPr>
            <a:r>
              <a:rPr lang="en-US" sz="2400" dirty="0"/>
              <a:t>Plan Year ends on December 31 or upon your termination of employment, whichever is earlier</a:t>
            </a:r>
          </a:p>
          <a:p>
            <a:pPr marL="285750" indent="-285750">
              <a:lnSpc>
                <a:spcPct val="115000"/>
              </a:lnSpc>
              <a:spcBef>
                <a:spcPct val="70000"/>
              </a:spcBef>
              <a:defRPr/>
            </a:pPr>
            <a:r>
              <a:rPr lang="en-US" sz="2400" dirty="0"/>
              <a:t>Claims must be submitted no later than 90 days after the Plan Year ends</a:t>
            </a:r>
          </a:p>
          <a:p>
            <a:pPr marL="285750" indent="-285750">
              <a:lnSpc>
                <a:spcPct val="115000"/>
              </a:lnSpc>
              <a:spcBef>
                <a:spcPct val="70000"/>
              </a:spcBef>
              <a:defRPr/>
            </a:pPr>
            <a:r>
              <a:rPr lang="en-US" sz="2400" dirty="0"/>
              <a:t>Any amount over $570* left in the account at year-end is forfeited</a:t>
            </a:r>
          </a:p>
          <a:p>
            <a:pPr marL="0" indent="0">
              <a:lnSpc>
                <a:spcPct val="115000"/>
              </a:lnSpc>
              <a:spcBef>
                <a:spcPct val="70000"/>
              </a:spcBef>
              <a:buNone/>
              <a:defRPr/>
            </a:pPr>
            <a:r>
              <a:rPr lang="en-US" sz="1000" dirty="0"/>
              <a:t>*Current IRS limit for 2023 will apply</a:t>
            </a:r>
          </a:p>
          <a:p>
            <a:pPr marL="0" indent="0">
              <a:lnSpc>
                <a:spcPct val="115000"/>
              </a:lnSpc>
              <a:spcBef>
                <a:spcPct val="70000"/>
              </a:spcBef>
              <a:buNone/>
              <a:defRPr/>
            </a:pPr>
            <a:endParaRPr lang="en-US" sz="2800" dirty="0"/>
          </a:p>
        </p:txBody>
      </p:sp>
      <p:sp>
        <p:nvSpPr>
          <p:cNvPr id="4" name="Slide Number Placeholder 3">
            <a:extLst>
              <a:ext uri="{FF2B5EF4-FFF2-40B4-BE49-F238E27FC236}">
                <a16:creationId xmlns:a16="http://schemas.microsoft.com/office/drawing/2014/main" xmlns="" id="{60ED8551-EB93-9D97-A2DF-4C666839FC12}"/>
              </a:ext>
            </a:extLst>
          </p:cNvPr>
          <p:cNvSpPr>
            <a:spLocks noGrp="1"/>
          </p:cNvSpPr>
          <p:nvPr>
            <p:ph type="sldNum" sz="quarter" idx="12"/>
          </p:nvPr>
        </p:nvSpPr>
        <p:spPr/>
        <p:txBody>
          <a:bodyPr/>
          <a:lstStyle/>
          <a:p>
            <a:fld id="{02266A82-7052-4F19-AA33-DE09AC459DCD}" type="slidenum">
              <a:rPr lang="en-US" smtClean="0"/>
              <a:pPr/>
              <a:t>23</a:t>
            </a:fld>
            <a:endParaRPr lang="en-US" dirty="0"/>
          </a:p>
        </p:txBody>
      </p:sp>
      <p:pic>
        <p:nvPicPr>
          <p:cNvPr id="5" name="Picture 2" descr="Image result for ebcflex">
            <a:extLst>
              <a:ext uri="{FF2B5EF4-FFF2-40B4-BE49-F238E27FC236}">
                <a16:creationId xmlns:a16="http://schemas.microsoft.com/office/drawing/2014/main" xmlns="" id="{DF26DD1C-82A2-2904-3BC0-B80FF43543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334" b="18827"/>
          <a:stretch/>
        </p:blipFill>
        <p:spPr bwMode="auto">
          <a:xfrm>
            <a:off x="10282728" y="237541"/>
            <a:ext cx="1339667" cy="9251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A2ECC009-11D5-86C6-566B-B156ACFB2DE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xmlns="" id="{39C2694C-F182-925F-1A62-466ED7E27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3387068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EF502E-1C5E-7A9A-BEDE-0B238BEE95C1}"/>
              </a:ext>
            </a:extLst>
          </p:cNvPr>
          <p:cNvSpPr>
            <a:spLocks noGrp="1"/>
          </p:cNvSpPr>
          <p:nvPr>
            <p:ph sz="half" idx="1"/>
          </p:nvPr>
        </p:nvSpPr>
        <p:spPr/>
        <p:txBody>
          <a:bodyPr/>
          <a:lstStyle/>
          <a:p>
            <a:pPr marL="285750" lvl="0" indent="-285750">
              <a:buFont typeface="Arial" panose="020B0604020202020204" pitchFamily="34" charset="0"/>
              <a:buChar char="•"/>
            </a:pPr>
            <a:r>
              <a:rPr lang="en-US" sz="2400" dirty="0"/>
              <a:t>Out-of-pocket healthcare expenses such as copays, deductibles, coinsurance, dental and vision expenses</a:t>
            </a:r>
          </a:p>
          <a:p>
            <a:pPr marL="285750" lvl="0" indent="-285750">
              <a:buFont typeface="Arial" panose="020B0604020202020204" pitchFamily="34" charset="0"/>
              <a:buChar char="•"/>
            </a:pPr>
            <a:r>
              <a:rPr lang="en-US" dirty="0"/>
              <a:t>Maximum tax year election is $2,850*</a:t>
            </a:r>
          </a:p>
          <a:p>
            <a:pPr marL="285750" lvl="0" indent="-285750">
              <a:buFont typeface="Arial" panose="020B0604020202020204" pitchFamily="34" charset="0"/>
              <a:buChar char="•"/>
            </a:pPr>
            <a:r>
              <a:rPr lang="en-US" sz="2400" dirty="0"/>
              <a:t>Up to $570* can carryover into 2024</a:t>
            </a:r>
          </a:p>
          <a:p>
            <a:pPr marL="0" lvl="0" indent="0">
              <a:buNone/>
            </a:pPr>
            <a:r>
              <a:rPr lang="en-US" sz="1000" dirty="0"/>
              <a:t>*Current IRS limit for 2023 will apply</a:t>
            </a:r>
          </a:p>
          <a:p>
            <a:endParaRPr lang="en-US" dirty="0"/>
          </a:p>
        </p:txBody>
      </p:sp>
      <p:sp>
        <p:nvSpPr>
          <p:cNvPr id="4" name="Content Placeholder 3">
            <a:extLst>
              <a:ext uri="{FF2B5EF4-FFF2-40B4-BE49-F238E27FC236}">
                <a16:creationId xmlns:a16="http://schemas.microsoft.com/office/drawing/2014/main" xmlns="" id="{992741E0-E17E-C812-12F4-DDE15F15F928}"/>
              </a:ext>
            </a:extLst>
          </p:cNvPr>
          <p:cNvSpPr>
            <a:spLocks noGrp="1"/>
          </p:cNvSpPr>
          <p:nvPr>
            <p:ph sz="half" idx="2"/>
          </p:nvPr>
        </p:nvSpPr>
        <p:spPr/>
        <p:txBody>
          <a:bodyPr/>
          <a:lstStyle/>
          <a:p>
            <a:pPr marL="285750" lvl="0" indent="-285750">
              <a:buFont typeface="Arial" panose="020B0604020202020204" pitchFamily="34" charset="0"/>
              <a:buChar char="•"/>
            </a:pPr>
            <a:r>
              <a:rPr lang="en-US" sz="2400" dirty="0"/>
              <a:t>Pay for eligible daycare expenses for children up to age 13 or adult dependents who are disabled</a:t>
            </a:r>
          </a:p>
          <a:p>
            <a:pPr marL="285750" lvl="0" indent="-285750">
              <a:buFont typeface="Arial" panose="020B0604020202020204" pitchFamily="34" charset="0"/>
              <a:buChar char="•"/>
            </a:pPr>
            <a:r>
              <a:rPr lang="en-US" sz="2400" dirty="0"/>
              <a:t>Maximum tax year election is $5,000 maximum per household ($2,500 max per person if married or filing separately)</a:t>
            </a:r>
          </a:p>
          <a:p>
            <a:endParaRPr lang="en-US" dirty="0"/>
          </a:p>
        </p:txBody>
      </p:sp>
      <p:sp>
        <p:nvSpPr>
          <p:cNvPr id="5" name="Text Placeholder 4">
            <a:extLst>
              <a:ext uri="{FF2B5EF4-FFF2-40B4-BE49-F238E27FC236}">
                <a16:creationId xmlns:a16="http://schemas.microsoft.com/office/drawing/2014/main" xmlns="" id="{3FFA707C-85A1-1BFC-75B0-3C3976A2B47C}"/>
              </a:ext>
            </a:extLst>
          </p:cNvPr>
          <p:cNvSpPr>
            <a:spLocks noGrp="1"/>
          </p:cNvSpPr>
          <p:nvPr>
            <p:ph type="body" sz="quarter" idx="14"/>
          </p:nvPr>
        </p:nvSpPr>
        <p:spPr>
          <a:xfrm>
            <a:off x="581637" y="1542361"/>
            <a:ext cx="5212080" cy="669584"/>
          </a:xfrm>
        </p:spPr>
        <p:txBody>
          <a:bodyPr/>
          <a:lstStyle/>
          <a:p>
            <a:r>
              <a:rPr lang="en-US" sz="2400" b="1" dirty="0"/>
              <a:t>FSA Rau Kev Kho </a:t>
            </a:r>
            <a:r>
              <a:rPr lang="en-US" sz="2400" b="1" dirty="0" err="1"/>
              <a:t>Kab</a:t>
            </a:r>
            <a:r>
              <a:rPr lang="en-US" sz="2400" b="1" dirty="0"/>
              <a:t> Mob Kev </a:t>
            </a:r>
            <a:r>
              <a:rPr lang="en-US" sz="2400" b="1" dirty="0" err="1" smtClean="0"/>
              <a:t>Nkeeg</a:t>
            </a:r>
            <a:r>
              <a:rPr lang="en-US" sz="2400" b="1" dirty="0" smtClean="0"/>
              <a:t> </a:t>
            </a:r>
            <a:r>
              <a:rPr lang="en-US" sz="2400" dirty="0" smtClean="0"/>
              <a:t>(HCFSA</a:t>
            </a:r>
            <a:r>
              <a:rPr lang="en-US" sz="2400" dirty="0"/>
              <a:t>)</a:t>
            </a:r>
          </a:p>
        </p:txBody>
      </p:sp>
      <p:sp>
        <p:nvSpPr>
          <p:cNvPr id="6" name="Text Placeholder 5">
            <a:extLst>
              <a:ext uri="{FF2B5EF4-FFF2-40B4-BE49-F238E27FC236}">
                <a16:creationId xmlns:a16="http://schemas.microsoft.com/office/drawing/2014/main" xmlns="" id="{CD7A9D5A-307A-BE12-CCC5-7F8FDCD19607}"/>
              </a:ext>
            </a:extLst>
          </p:cNvPr>
          <p:cNvSpPr>
            <a:spLocks noGrp="1"/>
          </p:cNvSpPr>
          <p:nvPr>
            <p:ph type="body" sz="quarter" idx="15"/>
          </p:nvPr>
        </p:nvSpPr>
        <p:spPr>
          <a:xfrm>
            <a:off x="6362700" y="1541457"/>
            <a:ext cx="5212080" cy="669584"/>
          </a:xfrm>
        </p:spPr>
        <p:txBody>
          <a:bodyPr/>
          <a:lstStyle/>
          <a:p>
            <a:r>
              <a:rPr lang="en-US" sz="2400" b="1" dirty="0"/>
              <a:t>FSA Rau Kev </a:t>
            </a:r>
            <a:r>
              <a:rPr lang="en-US" sz="2400" b="1" dirty="0" err="1"/>
              <a:t>Zov</a:t>
            </a:r>
            <a:r>
              <a:rPr lang="en-US" sz="2400" b="1" dirty="0"/>
              <a:t> Me </a:t>
            </a:r>
            <a:r>
              <a:rPr lang="en-US" sz="2400" b="1" dirty="0" err="1" smtClean="0"/>
              <a:t>Nyuam</a:t>
            </a:r>
            <a:r>
              <a:rPr lang="en-US" sz="2400" b="1" dirty="0" smtClean="0"/>
              <a:t> </a:t>
            </a:r>
            <a:r>
              <a:rPr lang="en-US" sz="2400" dirty="0" smtClean="0"/>
              <a:t>(DCFSA</a:t>
            </a:r>
            <a:r>
              <a:rPr lang="en-US" sz="2400" dirty="0"/>
              <a:t>)</a:t>
            </a:r>
          </a:p>
        </p:txBody>
      </p:sp>
      <p:sp>
        <p:nvSpPr>
          <p:cNvPr id="7" name="Slide Number Placeholder 6">
            <a:extLst>
              <a:ext uri="{FF2B5EF4-FFF2-40B4-BE49-F238E27FC236}">
                <a16:creationId xmlns:a16="http://schemas.microsoft.com/office/drawing/2014/main" xmlns="" id="{AEBD0B8E-2C72-048A-5EE2-CB69BABB89CA}"/>
              </a:ext>
            </a:extLst>
          </p:cNvPr>
          <p:cNvSpPr>
            <a:spLocks noGrp="1"/>
          </p:cNvSpPr>
          <p:nvPr>
            <p:ph type="sldNum" sz="quarter" idx="12"/>
          </p:nvPr>
        </p:nvSpPr>
        <p:spPr/>
        <p:txBody>
          <a:bodyPr/>
          <a:lstStyle/>
          <a:p>
            <a:fld id="{02266A82-7052-4F19-AA33-DE09AC459DCD}" type="slidenum">
              <a:rPr lang="en-US" smtClean="0"/>
              <a:pPr/>
              <a:t>24</a:t>
            </a:fld>
            <a:endParaRPr lang="en-US" dirty="0"/>
          </a:p>
        </p:txBody>
      </p:sp>
      <p:sp>
        <p:nvSpPr>
          <p:cNvPr id="9" name="Rectangle 8">
            <a:extLst>
              <a:ext uri="{FF2B5EF4-FFF2-40B4-BE49-F238E27FC236}">
                <a16:creationId xmlns:a16="http://schemas.microsoft.com/office/drawing/2014/main" xmlns="" id="{5D03DBD2-ABAD-3077-6970-EB7E34FB3B0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xmlns="" id="{183E0BC6-EE55-6671-5AEB-7927581A6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
        <p:nvSpPr>
          <p:cNvPr id="13" name="Title 1">
            <a:extLst>
              <a:ext uri="{FF2B5EF4-FFF2-40B4-BE49-F238E27FC236}">
                <a16:creationId xmlns:a16="http://schemas.microsoft.com/office/drawing/2014/main" xmlns="" id="{5E063348-9D69-2F59-B030-9634FF60F2E2}"/>
              </a:ext>
            </a:extLst>
          </p:cNvPr>
          <p:cNvSpPr>
            <a:spLocks noGrp="1"/>
          </p:cNvSpPr>
          <p:nvPr>
            <p:ph type="title"/>
          </p:nvPr>
        </p:nvSpPr>
        <p:spPr>
          <a:xfrm>
            <a:off x="569605" y="486225"/>
            <a:ext cx="11003268" cy="720618"/>
          </a:xfrm>
        </p:spPr>
        <p:txBody>
          <a:bodyPr/>
          <a:lstStyle/>
          <a:p>
            <a:r>
              <a:rPr lang="en-US" sz="3200" dirty="0"/>
              <a:t>Flexible Spending Accounts (</a:t>
            </a:r>
            <a:r>
              <a:rPr lang="en-US" sz="3200" dirty="0" err="1"/>
              <a:t>Cov</a:t>
            </a:r>
            <a:r>
              <a:rPr lang="en-US" sz="3200" dirty="0"/>
              <a:t> As </a:t>
            </a:r>
            <a:r>
              <a:rPr lang="en-US" sz="3200" dirty="0" err="1"/>
              <a:t>Khauj</a:t>
            </a:r>
            <a:r>
              <a:rPr lang="en-US" sz="3200" dirty="0"/>
              <a:t> </a:t>
            </a:r>
            <a:r>
              <a:rPr lang="en-US" sz="3200" dirty="0" err="1"/>
              <a:t>Siv</a:t>
            </a:r>
            <a:r>
              <a:rPr lang="en-US" sz="3200" dirty="0"/>
              <a:t> </a:t>
            </a:r>
            <a:r>
              <a:rPr lang="en-US" sz="3200" dirty="0" err="1"/>
              <a:t>Nyiaj</a:t>
            </a:r>
            <a:r>
              <a:rPr lang="en-US" sz="3200" dirty="0"/>
              <a:t> </a:t>
            </a:r>
            <a:r>
              <a:rPr lang="en-US" sz="3200" dirty="0" err="1"/>
              <a:t>Yooj</a:t>
            </a:r>
            <a:r>
              <a:rPr lang="en-US" sz="3200" dirty="0"/>
              <a:t> </a:t>
            </a:r>
            <a:r>
              <a:rPr lang="en-US" sz="3200" dirty="0" err="1"/>
              <a:t>Yim</a:t>
            </a:r>
            <a:r>
              <a:rPr lang="en-US" sz="3200" dirty="0"/>
              <a:t>)</a:t>
            </a:r>
          </a:p>
        </p:txBody>
      </p:sp>
      <p:pic>
        <p:nvPicPr>
          <p:cNvPr id="14" name="Picture 2" descr="Image result for ebcflex">
            <a:extLst>
              <a:ext uri="{FF2B5EF4-FFF2-40B4-BE49-F238E27FC236}">
                <a16:creationId xmlns:a16="http://schemas.microsoft.com/office/drawing/2014/main" xmlns="" id="{0E638840-A6C2-DC42-B519-7A9874F19A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34" b="18827"/>
          <a:stretch/>
        </p:blipFill>
        <p:spPr bwMode="auto">
          <a:xfrm>
            <a:off x="10282728" y="224841"/>
            <a:ext cx="1339667" cy="92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939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55A269E-D64C-4A1C-9534-A5824AD1A85B}"/>
              </a:ext>
            </a:extLst>
          </p:cNvPr>
          <p:cNvSpPr>
            <a:spLocks noGrp="1"/>
          </p:cNvSpPr>
          <p:nvPr>
            <p:ph type="ctrTitle"/>
          </p:nvPr>
        </p:nvSpPr>
        <p:spPr/>
        <p:txBody>
          <a:bodyPr/>
          <a:lstStyle/>
          <a:p>
            <a:r>
              <a:rPr lang="en-US" dirty="0"/>
              <a:t>Kev </a:t>
            </a:r>
            <a:r>
              <a:rPr lang="en-US" dirty="0" err="1"/>
              <a:t>Pov</a:t>
            </a:r>
            <a:r>
              <a:rPr lang="en-US" dirty="0"/>
              <a:t> </a:t>
            </a:r>
            <a:r>
              <a:rPr lang="en-US" dirty="0" err="1"/>
              <a:t>Hwm</a:t>
            </a:r>
            <a:r>
              <a:rPr lang="en-US" dirty="0"/>
              <a:t> </a:t>
            </a:r>
            <a:r>
              <a:rPr lang="en-US" dirty="0" err="1"/>
              <a:t>Txoj</a:t>
            </a:r>
            <a:r>
              <a:rPr lang="en-US" dirty="0"/>
              <a:t> </a:t>
            </a:r>
            <a:r>
              <a:rPr lang="en-US" dirty="0" err="1"/>
              <a:t>Sia</a:t>
            </a:r>
            <a:r>
              <a:rPr lang="en-US" dirty="0"/>
              <a:t> </a:t>
            </a:r>
            <a:r>
              <a:rPr lang="en-US" dirty="0" err="1"/>
              <a:t>thiab</a:t>
            </a:r>
            <a:r>
              <a:rPr lang="en-US" dirty="0"/>
              <a:t> AD&amp;D</a:t>
            </a:r>
            <a:endParaRPr lang="en-US" dirty="0"/>
          </a:p>
        </p:txBody>
      </p:sp>
    </p:spTree>
    <p:extLst>
      <p:ext uri="{BB962C8B-B14F-4D97-AF65-F5344CB8AC3E}">
        <p14:creationId xmlns:p14="http://schemas.microsoft.com/office/powerpoint/2010/main" val="107165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CABFD3-F2CE-4D86-8C16-D65AC86C8B2E}"/>
              </a:ext>
            </a:extLst>
          </p:cNvPr>
          <p:cNvSpPr>
            <a:spLocks noGrp="1"/>
          </p:cNvSpPr>
          <p:nvPr>
            <p:ph type="title"/>
          </p:nvPr>
        </p:nvSpPr>
        <p:spPr>
          <a:xfrm>
            <a:off x="569607" y="480423"/>
            <a:ext cx="11003268" cy="720618"/>
          </a:xfrm>
        </p:spPr>
        <p:txBody>
          <a:bodyPr/>
          <a:lstStyle/>
          <a:p>
            <a:r>
              <a:rPr lang="en-US" sz="3300" dirty="0"/>
              <a:t>Basic Life/AD&amp;D (Lag </a:t>
            </a:r>
            <a:r>
              <a:rPr lang="en-US" sz="3300" dirty="0" err="1"/>
              <a:t>luam</a:t>
            </a:r>
            <a:r>
              <a:rPr lang="en-US" sz="3300" dirty="0"/>
              <a:t> them </a:t>
            </a:r>
            <a:r>
              <a:rPr lang="en-US" sz="3300" dirty="0" err="1"/>
              <a:t>rau</a:t>
            </a:r>
            <a:r>
              <a:rPr lang="en-US" sz="3300" dirty="0"/>
              <a:t>)</a:t>
            </a:r>
            <a:endParaRPr lang="en-US" sz="3300" dirty="0"/>
          </a:p>
        </p:txBody>
      </p:sp>
      <p:sp>
        <p:nvSpPr>
          <p:cNvPr id="3" name="Content Placeholder 2">
            <a:extLst>
              <a:ext uri="{FF2B5EF4-FFF2-40B4-BE49-F238E27FC236}">
                <a16:creationId xmlns:a16="http://schemas.microsoft.com/office/drawing/2014/main" xmlns="" id="{9C641086-C861-4CCC-9694-D0BAD78B2EF9}"/>
              </a:ext>
            </a:extLst>
          </p:cNvPr>
          <p:cNvSpPr>
            <a:spLocks noGrp="1"/>
          </p:cNvSpPr>
          <p:nvPr>
            <p:ph idx="1"/>
          </p:nvPr>
        </p:nvSpPr>
        <p:spPr/>
        <p:txBody>
          <a:bodyPr/>
          <a:lstStyle/>
          <a:p>
            <a:r>
              <a:rPr lang="en-US" b="1" dirty="0">
                <a:solidFill>
                  <a:schemeClr val="accent2"/>
                </a:solidFill>
              </a:rPr>
              <a:t>100% paid by Masters Gallery Foods</a:t>
            </a:r>
          </a:p>
          <a:p>
            <a:r>
              <a:rPr lang="en-US" b="1" dirty="0">
                <a:solidFill>
                  <a:schemeClr val="accent2"/>
                </a:solidFill>
              </a:rPr>
              <a:t>Mutual of Omaha is the new benefit carrier</a:t>
            </a:r>
          </a:p>
        </p:txBody>
      </p:sp>
      <p:pic>
        <p:nvPicPr>
          <p:cNvPr id="7" name="Picture Placeholder 6">
            <a:extLst>
              <a:ext uri="{FF2B5EF4-FFF2-40B4-BE49-F238E27FC236}">
                <a16:creationId xmlns:a16="http://schemas.microsoft.com/office/drawing/2014/main" xmlns="" id="{D7561CE1-F2DE-4C4A-838A-12602AC75CD3}"/>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r="6448"/>
          <a:stretch/>
        </p:blipFill>
        <p:spPr>
          <a:xfrm>
            <a:off x="6622893" y="1609050"/>
            <a:ext cx="5569108" cy="3874742"/>
          </a:xfrm>
        </p:spPr>
      </p:pic>
      <p:sp>
        <p:nvSpPr>
          <p:cNvPr id="8" name="Slide Number Placeholder 7">
            <a:extLst>
              <a:ext uri="{FF2B5EF4-FFF2-40B4-BE49-F238E27FC236}">
                <a16:creationId xmlns:a16="http://schemas.microsoft.com/office/drawing/2014/main" xmlns="" id="{BDA507B1-FA1E-42AC-88CA-49564C740EC0}"/>
              </a:ext>
            </a:extLst>
          </p:cNvPr>
          <p:cNvSpPr>
            <a:spLocks noGrp="1"/>
          </p:cNvSpPr>
          <p:nvPr>
            <p:ph type="sldNum" sz="quarter" idx="12"/>
          </p:nvPr>
        </p:nvSpPr>
        <p:spPr/>
        <p:txBody>
          <a:bodyPr/>
          <a:lstStyle/>
          <a:p>
            <a:fld id="{02266A82-7052-4F19-AA33-DE09AC459DCD}" type="slidenum">
              <a:rPr lang="en-US" smtClean="0"/>
              <a:pPr/>
              <a:t>26</a:t>
            </a:fld>
            <a:endParaRPr lang="en-US" dirty="0"/>
          </a:p>
        </p:txBody>
      </p:sp>
      <p:sp>
        <p:nvSpPr>
          <p:cNvPr id="9" name="Rectangle 8">
            <a:extLst>
              <a:ext uri="{FF2B5EF4-FFF2-40B4-BE49-F238E27FC236}">
                <a16:creationId xmlns:a16="http://schemas.microsoft.com/office/drawing/2014/main" xmlns="" id="{A2DB61DA-8FA2-A245-EC4B-23B60B74A008}"/>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xmlns="" id="{6C27EAAF-9B84-F3A4-711C-F34A8482D4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1" name="Picture 10">
            <a:extLst>
              <a:ext uri="{FF2B5EF4-FFF2-40B4-BE49-F238E27FC236}">
                <a16:creationId xmlns:a16="http://schemas.microsoft.com/office/drawing/2014/main" xmlns="" id="{10467705-9053-6950-F354-C6AB7D5B2187}"/>
              </a:ext>
            </a:extLst>
          </p:cNvPr>
          <p:cNvPicPr>
            <a:picLocks noChangeAspect="1"/>
          </p:cNvPicPr>
          <p:nvPr/>
        </p:nvPicPr>
        <p:blipFill>
          <a:blip r:embed="rId4"/>
          <a:stretch>
            <a:fillRect/>
          </a:stretch>
        </p:blipFill>
        <p:spPr>
          <a:xfrm>
            <a:off x="10297787" y="153573"/>
            <a:ext cx="1524795" cy="1047468"/>
          </a:xfrm>
          <a:prstGeom prst="rect">
            <a:avLst/>
          </a:prstGeom>
        </p:spPr>
      </p:pic>
      <p:graphicFrame>
        <p:nvGraphicFramePr>
          <p:cNvPr id="12" name="Table 11">
            <a:extLst>
              <a:ext uri="{FF2B5EF4-FFF2-40B4-BE49-F238E27FC236}">
                <a16:creationId xmlns:a16="http://schemas.microsoft.com/office/drawing/2014/main" xmlns="" id="{C2433823-F8A2-DABF-F02D-628411C7F1A0}"/>
              </a:ext>
            </a:extLst>
          </p:cNvPr>
          <p:cNvGraphicFramePr>
            <a:graphicFrameLocks noGrp="1"/>
          </p:cNvGraphicFramePr>
          <p:nvPr>
            <p:extLst>
              <p:ext uri="{D42A27DB-BD31-4B8C-83A1-F6EECF244321}">
                <p14:modId xmlns:p14="http://schemas.microsoft.com/office/powerpoint/2010/main" val="3202913829"/>
              </p:ext>
            </p:extLst>
          </p:nvPr>
        </p:nvGraphicFramePr>
        <p:xfrm>
          <a:off x="936878" y="3552150"/>
          <a:ext cx="4666789" cy="2355355"/>
        </p:xfrm>
        <a:graphic>
          <a:graphicData uri="http://schemas.openxmlformats.org/drawingml/2006/table">
            <a:tbl>
              <a:tblPr>
                <a:noFill/>
              </a:tblPr>
              <a:tblGrid>
                <a:gridCol w="1240838">
                  <a:extLst>
                    <a:ext uri="{9D8B030D-6E8A-4147-A177-3AD203B41FA5}">
                      <a16:colId xmlns:a16="http://schemas.microsoft.com/office/drawing/2014/main" xmlns="" val="561264643"/>
                    </a:ext>
                  </a:extLst>
                </a:gridCol>
                <a:gridCol w="3425951">
                  <a:extLst>
                    <a:ext uri="{9D8B030D-6E8A-4147-A177-3AD203B41FA5}">
                      <a16:colId xmlns:a16="http://schemas.microsoft.com/office/drawing/2014/main" xmlns="" val="2826004833"/>
                    </a:ext>
                  </a:extLst>
                </a:gridCol>
              </a:tblGrid>
              <a:tr h="466397">
                <a:tc gridSpan="2">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bg1"/>
                          </a:solidFill>
                          <a:latin typeface="+mn-lt"/>
                          <a:ea typeface="Arial Narrow"/>
                          <a:cs typeface="Arial Narrow"/>
                          <a:sym typeface="Arial Narrow"/>
                        </a:rPr>
                        <a:t>Benefit</a:t>
                      </a:r>
                    </a:p>
                  </a:txBody>
                  <a:tcPr marL="86225" marR="86225" marT="45725" marB="45725" anchor="ctr">
                    <a:lnL w="3175" cap="flat" cmpd="sng" algn="ctr">
                      <a:no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hMerge="1">
                  <a:txBody>
                    <a:bodyPr/>
                    <a:lstStyle/>
                    <a:p>
                      <a:pPr algn="ctr"/>
                      <a:endParaRPr lang="en-US" sz="1100" b="1" dirty="0">
                        <a:solidFill>
                          <a:schemeClr val="bg1"/>
                        </a:solidFill>
                        <a:latin typeface="+mn-lt"/>
                      </a:endParaRPr>
                    </a:p>
                  </a:txBody>
                  <a:tcPr marL="86225" marR="86225" marT="45725" marB="45725"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421106">
                <a:tc>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Amount</a:t>
                      </a:r>
                    </a:p>
                  </a:txBody>
                  <a:tcPr marL="86225" marR="86225" marT="36576" marB="36576"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 times base salary</a:t>
                      </a:r>
                    </a:p>
                  </a:txBody>
                  <a:tcPr marL="86225" marR="86225" marT="36576" marB="36576"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895563253"/>
                  </a:ext>
                </a:extLst>
              </a:tr>
              <a:tr h="613610">
                <a:tc>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Benefit Maximum</a:t>
                      </a:r>
                    </a:p>
                  </a:txBody>
                  <a:tcPr marL="86225" marR="86225" marT="36576" marB="36576"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$50,000</a:t>
                      </a:r>
                    </a:p>
                  </a:txBody>
                  <a:tcPr marL="86225" marR="86225" marT="36576" marB="36576"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805918469"/>
                  </a:ext>
                </a:extLst>
              </a:tr>
              <a:tr h="854242">
                <a:tc>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AD&amp;D</a:t>
                      </a:r>
                    </a:p>
                  </a:txBody>
                  <a:tcPr marL="86225" marR="86225" marT="36576" marB="36576"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Provides additional benefit should </a:t>
                      </a:r>
                    </a:p>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you die, lose a limb, or hearing as </a:t>
                      </a:r>
                    </a:p>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a result of an accident</a:t>
                      </a:r>
                    </a:p>
                  </a:txBody>
                  <a:tcPr marL="86225" marR="86225" marT="36576" marB="36576"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974774587"/>
                  </a:ext>
                </a:extLst>
              </a:tr>
            </a:tbl>
          </a:graphicData>
        </a:graphic>
      </p:graphicFrame>
    </p:spTree>
    <p:extLst>
      <p:ext uri="{BB962C8B-B14F-4D97-AF65-F5344CB8AC3E}">
        <p14:creationId xmlns:p14="http://schemas.microsoft.com/office/powerpoint/2010/main" val="34683105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D60E3E9-56E3-CCD9-E3AA-91DE74E32BA8}"/>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A16190C-6EAA-43FB-A784-F97ECEDC9AE0}"/>
              </a:ext>
            </a:extLst>
          </p:cNvPr>
          <p:cNvSpPr>
            <a:spLocks noGrp="1"/>
          </p:cNvSpPr>
          <p:nvPr>
            <p:ph type="title"/>
          </p:nvPr>
        </p:nvSpPr>
        <p:spPr>
          <a:xfrm>
            <a:off x="569604" y="244644"/>
            <a:ext cx="11003268" cy="720618"/>
          </a:xfrm>
          <a:noFill/>
        </p:spPr>
        <p:txBody>
          <a:bodyPr/>
          <a:lstStyle/>
          <a:p>
            <a:r>
              <a:rPr lang="en-US" dirty="0"/>
              <a:t>Supplemental Life / </a:t>
            </a:r>
            <a:r>
              <a:rPr lang="en-US" dirty="0" smtClean="0"/>
              <a:t>AD&amp;D</a:t>
            </a:r>
            <a:br>
              <a:rPr lang="en-US" dirty="0" smtClean="0"/>
            </a:br>
            <a:r>
              <a:rPr lang="en-US" dirty="0"/>
              <a:t>(</a:t>
            </a:r>
            <a:r>
              <a:rPr lang="en-US" dirty="0" err="1"/>
              <a:t>Neeg</a:t>
            </a:r>
            <a:r>
              <a:rPr lang="en-US" dirty="0"/>
              <a:t> </a:t>
            </a:r>
            <a:r>
              <a:rPr lang="en-US" dirty="0" err="1"/>
              <a:t>ua</a:t>
            </a:r>
            <a:r>
              <a:rPr lang="en-US" dirty="0"/>
              <a:t> </a:t>
            </a:r>
            <a:r>
              <a:rPr lang="en-US" dirty="0" err="1"/>
              <a:t>hauj</a:t>
            </a:r>
            <a:r>
              <a:rPr lang="en-US" dirty="0"/>
              <a:t> </a:t>
            </a:r>
            <a:r>
              <a:rPr lang="en-US" dirty="0" err="1"/>
              <a:t>lwm</a:t>
            </a:r>
            <a:r>
              <a:rPr lang="en-US" dirty="0"/>
              <a:t> them </a:t>
            </a:r>
            <a:r>
              <a:rPr lang="en-US" dirty="0" err="1"/>
              <a:t>rau</a:t>
            </a:r>
            <a:r>
              <a:rPr lang="en-US" dirty="0"/>
              <a:t>)</a:t>
            </a:r>
            <a:br>
              <a:rPr lang="en-US" dirty="0"/>
            </a:br>
            <a:endParaRPr lang="en-US" dirty="0"/>
          </a:p>
        </p:txBody>
      </p:sp>
      <p:sp>
        <p:nvSpPr>
          <p:cNvPr id="4" name="Content Placeholder 3">
            <a:extLst>
              <a:ext uri="{FF2B5EF4-FFF2-40B4-BE49-F238E27FC236}">
                <a16:creationId xmlns:a16="http://schemas.microsoft.com/office/drawing/2014/main" xmlns="" id="{1D55C643-2EAF-45F8-999F-96E28F34436D}"/>
              </a:ext>
            </a:extLst>
          </p:cNvPr>
          <p:cNvSpPr>
            <a:spLocks noGrp="1"/>
          </p:cNvSpPr>
          <p:nvPr>
            <p:ph idx="1"/>
          </p:nvPr>
        </p:nvSpPr>
        <p:spPr>
          <a:xfrm>
            <a:off x="569605" y="1780673"/>
            <a:ext cx="11158848" cy="4813741"/>
          </a:xfrm>
        </p:spPr>
        <p:txBody>
          <a:bodyPr>
            <a:normAutofit/>
          </a:bodyPr>
          <a:lstStyle/>
          <a:p>
            <a:r>
              <a:rPr lang="en-US" b="1" dirty="0">
                <a:solidFill>
                  <a:schemeClr val="accent2"/>
                </a:solidFill>
              </a:rPr>
              <a:t>Option to purchase additional life insurance for self and family members</a:t>
            </a:r>
          </a:p>
          <a:p>
            <a:r>
              <a:rPr lang="en-US" b="1" dirty="0">
                <a:solidFill>
                  <a:schemeClr val="accent2"/>
                </a:solidFill>
              </a:rPr>
              <a:t>Mutual of Omaha is the new benefit carrier</a:t>
            </a:r>
          </a:p>
          <a:p>
            <a:endParaRPr lang="en-US" b="1" dirty="0">
              <a:solidFill>
                <a:schemeClr val="accent2"/>
              </a:solidFill>
            </a:endParaRPr>
          </a:p>
          <a:p>
            <a:endParaRPr lang="en-US" b="1" dirty="0">
              <a:solidFill>
                <a:schemeClr val="accent2"/>
              </a:solidFill>
            </a:endParaRPr>
          </a:p>
          <a:p>
            <a:endParaRPr lang="en-US" b="1" dirty="0">
              <a:solidFill>
                <a:schemeClr val="accent2"/>
              </a:solidFill>
            </a:endParaRPr>
          </a:p>
          <a:p>
            <a:endParaRPr lang="en-US" dirty="0"/>
          </a:p>
          <a:p>
            <a:pPr marL="0" indent="0">
              <a:buNone/>
            </a:pPr>
            <a:r>
              <a:rPr lang="en-US" sz="2000" b="1" dirty="0"/>
              <a:t>Remember: True Open Enrollment – </a:t>
            </a:r>
            <a:r>
              <a:rPr lang="en-US" sz="2000" dirty="0"/>
              <a:t>This is your one-time opportunity to elect or increase Supplemental Life Insurance</a:t>
            </a:r>
          </a:p>
        </p:txBody>
      </p:sp>
      <p:graphicFrame>
        <p:nvGraphicFramePr>
          <p:cNvPr id="3" name="Table 2">
            <a:extLst>
              <a:ext uri="{FF2B5EF4-FFF2-40B4-BE49-F238E27FC236}">
                <a16:creationId xmlns:a16="http://schemas.microsoft.com/office/drawing/2014/main" xmlns="" id="{5FF7245D-C38C-4BC4-98A6-5EF34A131F05}"/>
              </a:ext>
            </a:extLst>
          </p:cNvPr>
          <p:cNvGraphicFramePr>
            <a:graphicFrameLocks noGrp="1"/>
          </p:cNvGraphicFramePr>
          <p:nvPr>
            <p:extLst>
              <p:ext uri="{D42A27DB-BD31-4B8C-83A1-F6EECF244321}">
                <p14:modId xmlns:p14="http://schemas.microsoft.com/office/powerpoint/2010/main" val="1884209215"/>
              </p:ext>
            </p:extLst>
          </p:nvPr>
        </p:nvGraphicFramePr>
        <p:xfrm>
          <a:off x="1596915" y="2866467"/>
          <a:ext cx="8160696" cy="2166102"/>
        </p:xfrm>
        <a:graphic>
          <a:graphicData uri="http://schemas.openxmlformats.org/drawingml/2006/table">
            <a:tbl>
              <a:tblPr>
                <a:noFill/>
              </a:tblPr>
              <a:tblGrid>
                <a:gridCol w="1439988">
                  <a:extLst>
                    <a:ext uri="{9D8B030D-6E8A-4147-A177-3AD203B41FA5}">
                      <a16:colId xmlns:a16="http://schemas.microsoft.com/office/drawing/2014/main" xmlns="" val="561264643"/>
                    </a:ext>
                  </a:extLst>
                </a:gridCol>
                <a:gridCol w="6720708">
                  <a:extLst>
                    <a:ext uri="{9D8B030D-6E8A-4147-A177-3AD203B41FA5}">
                      <a16:colId xmlns:a16="http://schemas.microsoft.com/office/drawing/2014/main" xmlns="" val="2826004833"/>
                    </a:ext>
                  </a:extLst>
                </a:gridCol>
              </a:tblGrid>
              <a:tr h="489380">
                <a:tc gridSpan="2">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bg1"/>
                          </a:solidFill>
                          <a:latin typeface="+mn-lt"/>
                          <a:ea typeface="Arial Narrow"/>
                          <a:cs typeface="Arial Narrow"/>
                          <a:sym typeface="Arial Narrow"/>
                        </a:rPr>
                        <a:t>Benefit Options</a:t>
                      </a:r>
                    </a:p>
                  </a:txBody>
                  <a:tcPr marL="86225" marR="86225" marT="45725" marB="45725" anchor="ctr">
                    <a:lnL w="3175" cap="flat" cmpd="sng" algn="ctr">
                      <a:no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hMerge="1">
                  <a:txBody>
                    <a:bodyPr/>
                    <a:lstStyle/>
                    <a:p>
                      <a:pPr algn="ctr"/>
                      <a:endParaRPr lang="en-US" sz="1100" b="1" dirty="0">
                        <a:solidFill>
                          <a:schemeClr val="bg1"/>
                        </a:solidFill>
                        <a:latin typeface="+mn-lt"/>
                      </a:endParaRPr>
                    </a:p>
                  </a:txBody>
                  <a:tcPr marL="86225" marR="86225" marT="45725" marB="45725"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963490">
                <a:tc>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Amount</a:t>
                      </a:r>
                    </a:p>
                  </a:txBody>
                  <a:tcPr marL="86225" marR="86225" marT="36576" marB="36576"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Employee: </a:t>
                      </a:r>
                      <a:r>
                        <a:rPr lang="en-US" sz="1400" b="0" i="0" u="none" strike="noStrike" cap="none" baseline="0" dirty="0">
                          <a:solidFill>
                            <a:schemeClr val="dk1"/>
                          </a:solidFill>
                          <a:latin typeface="+mn-lt"/>
                          <a:ea typeface="Arial Narrow"/>
                          <a:cs typeface="Arial Narrow"/>
                          <a:sym typeface="Arial Narrow"/>
                        </a:rPr>
                        <a:t>$25,000 increments up to $200,000 maximum</a:t>
                      </a:r>
                    </a:p>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Spouse: </a:t>
                      </a:r>
                      <a:r>
                        <a:rPr lang="en-US" sz="1400" b="0" i="0" u="none" strike="noStrike" cap="none" baseline="0" dirty="0">
                          <a:solidFill>
                            <a:schemeClr val="dk1"/>
                          </a:solidFill>
                          <a:latin typeface="+mn-lt"/>
                          <a:ea typeface="Arial Narrow"/>
                          <a:cs typeface="Arial Narrow"/>
                          <a:sym typeface="Arial Narrow"/>
                        </a:rPr>
                        <a:t>$5,000 increments up to $50,000 maximum</a:t>
                      </a:r>
                    </a:p>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Child: </a:t>
                      </a:r>
                      <a:r>
                        <a:rPr lang="en-US" sz="1400" b="0" i="0" u="none" strike="noStrike" cap="none" baseline="0" dirty="0">
                          <a:solidFill>
                            <a:schemeClr val="dk1"/>
                          </a:solidFill>
                          <a:latin typeface="+mn-lt"/>
                          <a:ea typeface="Arial Narrow"/>
                          <a:cs typeface="Arial Narrow"/>
                          <a:sym typeface="Arial Narrow"/>
                        </a:rPr>
                        <a:t>Under age 26 – up to $10,000</a:t>
                      </a:r>
                    </a:p>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(Spouse and Child only eligible for coverage if employee is also covered)</a:t>
                      </a:r>
                      <a:endParaRPr lang="en-US" sz="1400" b="1" i="0" u="none" strike="noStrike" cap="none" baseline="0" dirty="0">
                        <a:solidFill>
                          <a:schemeClr val="dk1"/>
                        </a:solidFill>
                        <a:latin typeface="+mn-lt"/>
                        <a:ea typeface="Arial Narrow"/>
                        <a:cs typeface="Arial Narrow"/>
                        <a:sym typeface="Arial Narrow"/>
                      </a:endParaRPr>
                    </a:p>
                  </a:txBody>
                  <a:tcPr marL="86225" marR="86225" marT="36576" marB="36576"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895563253"/>
                  </a:ext>
                </a:extLst>
              </a:tr>
              <a:tr h="505326">
                <a:tc>
                  <a:txBody>
                    <a:bodyPr/>
                    <a:lstStyle/>
                    <a:p>
                      <a:pPr marL="0" marR="0" lvl="0" indent="0" algn="l"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Guarantee Issue</a:t>
                      </a:r>
                    </a:p>
                  </a:txBody>
                  <a:tcPr marL="86225" marR="86225" marT="36576" marB="36576"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Employee: </a:t>
                      </a:r>
                      <a:r>
                        <a:rPr lang="en-US" sz="1400" b="0" i="0" u="none" strike="noStrike" cap="none" baseline="0" dirty="0">
                          <a:solidFill>
                            <a:schemeClr val="dk1"/>
                          </a:solidFill>
                          <a:latin typeface="+mn-lt"/>
                          <a:ea typeface="Arial Narrow"/>
                          <a:cs typeface="Arial Narrow"/>
                          <a:sym typeface="Arial Narrow"/>
                        </a:rPr>
                        <a:t>$200,000 </a:t>
                      </a:r>
                      <a:r>
                        <a:rPr lang="en-US" sz="1400" b="1" i="0" u="none" strike="noStrike" cap="none" baseline="0" dirty="0">
                          <a:solidFill>
                            <a:schemeClr val="dk1"/>
                          </a:solidFill>
                          <a:latin typeface="+mn-lt"/>
                          <a:ea typeface="Arial Narrow"/>
                          <a:cs typeface="Arial Narrow"/>
                          <a:sym typeface="Arial Narrow"/>
                        </a:rPr>
                        <a:t>($100K increase from previous coverage)</a:t>
                      </a:r>
                    </a:p>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Spouse: </a:t>
                      </a:r>
                      <a:r>
                        <a:rPr lang="en-US" sz="1400" b="0" i="0" u="none" strike="noStrike" cap="none" baseline="0" dirty="0">
                          <a:solidFill>
                            <a:schemeClr val="dk1"/>
                          </a:solidFill>
                          <a:latin typeface="+mn-lt"/>
                          <a:ea typeface="Arial Narrow"/>
                          <a:cs typeface="Arial Narrow"/>
                          <a:sym typeface="Arial Narrow"/>
                        </a:rPr>
                        <a:t>$50,000</a:t>
                      </a:r>
                    </a:p>
                    <a:p>
                      <a:pPr marL="0" marR="0" lvl="0" indent="0" algn="ctr" rtl="0">
                        <a:lnSpc>
                          <a:spcPct val="100000"/>
                        </a:lnSpc>
                        <a:spcBef>
                          <a:spcPts val="0"/>
                        </a:spcBef>
                        <a:spcAft>
                          <a:spcPts val="0"/>
                        </a:spcAft>
                        <a:buClr>
                          <a:schemeClr val="dk1"/>
                        </a:buClr>
                        <a:buSzPct val="25000"/>
                        <a:buFont typeface="Arial Narrow"/>
                        <a:buNone/>
                      </a:pPr>
                      <a:r>
                        <a:rPr lang="en-US" sz="1400" b="1" i="0" u="none" strike="noStrike" cap="none" baseline="0" dirty="0">
                          <a:solidFill>
                            <a:schemeClr val="dk1"/>
                          </a:solidFill>
                          <a:latin typeface="+mn-lt"/>
                          <a:ea typeface="Arial Narrow"/>
                          <a:cs typeface="Arial Narrow"/>
                          <a:sym typeface="Arial Narrow"/>
                        </a:rPr>
                        <a:t>Child: </a:t>
                      </a:r>
                      <a:r>
                        <a:rPr lang="en-US" sz="1400" b="0" i="0" u="none" strike="noStrike" cap="none" baseline="0" dirty="0">
                          <a:solidFill>
                            <a:schemeClr val="dk1"/>
                          </a:solidFill>
                          <a:latin typeface="+mn-lt"/>
                          <a:ea typeface="Arial Narrow"/>
                          <a:cs typeface="Arial Narrow"/>
                          <a:sym typeface="Arial Narrow"/>
                        </a:rPr>
                        <a:t>$10,000</a:t>
                      </a:r>
                      <a:endParaRPr lang="en-US" sz="1400" b="1" i="0" u="none" strike="noStrike" cap="none" baseline="0" dirty="0">
                        <a:solidFill>
                          <a:schemeClr val="dk1"/>
                        </a:solidFill>
                        <a:latin typeface="+mn-lt"/>
                        <a:ea typeface="Arial Narrow"/>
                        <a:cs typeface="Arial Narrow"/>
                        <a:sym typeface="Arial Narrow"/>
                      </a:endParaRPr>
                    </a:p>
                  </a:txBody>
                  <a:tcPr marL="86225" marR="86225" marT="36576" marB="36576"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805918469"/>
                  </a:ext>
                </a:extLst>
              </a:tr>
            </a:tbl>
          </a:graphicData>
        </a:graphic>
      </p:graphicFrame>
      <p:sp>
        <p:nvSpPr>
          <p:cNvPr id="8" name="Slide Number Placeholder 7">
            <a:extLst>
              <a:ext uri="{FF2B5EF4-FFF2-40B4-BE49-F238E27FC236}">
                <a16:creationId xmlns:a16="http://schemas.microsoft.com/office/drawing/2014/main" xmlns="" id="{ABD11C87-6FFA-47C8-AB7F-29E7E4C56EE8}"/>
              </a:ext>
            </a:extLst>
          </p:cNvPr>
          <p:cNvSpPr>
            <a:spLocks noGrp="1"/>
          </p:cNvSpPr>
          <p:nvPr>
            <p:ph type="sldNum" sz="quarter" idx="12"/>
          </p:nvPr>
        </p:nvSpPr>
        <p:spPr/>
        <p:txBody>
          <a:bodyPr/>
          <a:lstStyle/>
          <a:p>
            <a:fld id="{02266A82-7052-4F19-AA33-DE09AC459DCD}" type="slidenum">
              <a:rPr lang="en-US" smtClean="0"/>
              <a:pPr/>
              <a:t>27</a:t>
            </a:fld>
            <a:endParaRPr lang="en-US" dirty="0"/>
          </a:p>
        </p:txBody>
      </p:sp>
      <p:pic>
        <p:nvPicPr>
          <p:cNvPr id="7" name="Picture 6" descr="Logo&#10;&#10;Description automatically generated">
            <a:extLst>
              <a:ext uri="{FF2B5EF4-FFF2-40B4-BE49-F238E27FC236}">
                <a16:creationId xmlns:a16="http://schemas.microsoft.com/office/drawing/2014/main" xmlns="" id="{FB8881BE-F92D-9156-764E-F9A13E4BD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9" name="Picture 8">
            <a:extLst>
              <a:ext uri="{FF2B5EF4-FFF2-40B4-BE49-F238E27FC236}">
                <a16:creationId xmlns:a16="http://schemas.microsoft.com/office/drawing/2014/main" xmlns="" id="{2F41A282-8E12-9FE5-2314-DFEAB91AC77A}"/>
              </a:ext>
            </a:extLst>
          </p:cNvPr>
          <p:cNvPicPr>
            <a:picLocks noChangeAspect="1"/>
          </p:cNvPicPr>
          <p:nvPr/>
        </p:nvPicPr>
        <p:blipFill>
          <a:blip r:embed="rId4"/>
          <a:stretch>
            <a:fillRect/>
          </a:stretch>
        </p:blipFill>
        <p:spPr>
          <a:xfrm>
            <a:off x="10203658" y="153573"/>
            <a:ext cx="1524795" cy="1047468"/>
          </a:xfrm>
          <a:prstGeom prst="rect">
            <a:avLst/>
          </a:prstGeom>
        </p:spPr>
      </p:pic>
    </p:spTree>
    <p:extLst>
      <p:ext uri="{BB962C8B-B14F-4D97-AF65-F5344CB8AC3E}">
        <p14:creationId xmlns:p14="http://schemas.microsoft.com/office/powerpoint/2010/main" val="2296790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70DC696F-9972-452E-8DE5-8941446BCB31}"/>
              </a:ext>
            </a:extLst>
          </p:cNvPr>
          <p:cNvSpPr>
            <a:spLocks noGrp="1"/>
          </p:cNvSpPr>
          <p:nvPr>
            <p:ph type="ctrTitle"/>
          </p:nvPr>
        </p:nvSpPr>
        <p:spPr/>
        <p:txBody>
          <a:bodyPr/>
          <a:lstStyle/>
          <a:p>
            <a:r>
              <a:rPr lang="en-US" sz="3800" dirty="0"/>
              <a:t>Kev </a:t>
            </a:r>
            <a:r>
              <a:rPr lang="en-US" sz="3800" dirty="0" err="1"/>
              <a:t>Pov</a:t>
            </a:r>
            <a:r>
              <a:rPr lang="en-US" sz="3800" dirty="0"/>
              <a:t> </a:t>
            </a:r>
            <a:r>
              <a:rPr lang="en-US" sz="3800" dirty="0" err="1"/>
              <a:t>Hwm</a:t>
            </a:r>
            <a:r>
              <a:rPr lang="en-US" sz="3800" dirty="0"/>
              <a:t> </a:t>
            </a:r>
            <a:r>
              <a:rPr lang="en-US" sz="3800" dirty="0" err="1"/>
              <a:t>Pab</a:t>
            </a:r>
            <a:r>
              <a:rPr lang="en-US" sz="3800" dirty="0"/>
              <a:t> </a:t>
            </a:r>
            <a:r>
              <a:rPr lang="en-US" sz="3800" dirty="0" err="1"/>
              <a:t>Txoj</a:t>
            </a:r>
            <a:r>
              <a:rPr lang="en-US" sz="3800" dirty="0"/>
              <a:t> Kev </a:t>
            </a:r>
            <a:r>
              <a:rPr lang="en-US" sz="3800" dirty="0" err="1"/>
              <a:t>Tsis</a:t>
            </a:r>
            <a:r>
              <a:rPr lang="en-US" sz="3800" dirty="0"/>
              <a:t> </a:t>
            </a:r>
            <a:r>
              <a:rPr lang="en-US" sz="3800" dirty="0" err="1"/>
              <a:t>Taus</a:t>
            </a:r>
            <a:endParaRPr lang="en-US" sz="3800" dirty="0"/>
          </a:p>
        </p:txBody>
      </p:sp>
    </p:spTree>
    <p:extLst>
      <p:ext uri="{BB962C8B-B14F-4D97-AF65-F5344CB8AC3E}">
        <p14:creationId xmlns:p14="http://schemas.microsoft.com/office/powerpoint/2010/main" val="3829298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E3BB5344-453F-466B-BE67-4940B7BDA35B}"/>
              </a:ext>
            </a:extLst>
          </p:cNvPr>
          <p:cNvSpPr>
            <a:spLocks noGrp="1"/>
          </p:cNvSpPr>
          <p:nvPr>
            <p:ph type="title"/>
          </p:nvPr>
        </p:nvSpPr>
        <p:spPr>
          <a:xfrm>
            <a:off x="569604" y="485027"/>
            <a:ext cx="11003268" cy="720618"/>
          </a:xfrm>
          <a:noFill/>
        </p:spPr>
        <p:txBody>
          <a:bodyPr/>
          <a:lstStyle/>
          <a:p>
            <a:r>
              <a:rPr lang="en-US" sz="3300" dirty="0"/>
              <a:t>Kev </a:t>
            </a:r>
            <a:r>
              <a:rPr lang="en-US" sz="3300" dirty="0" err="1"/>
              <a:t>Pov</a:t>
            </a:r>
            <a:r>
              <a:rPr lang="en-US" sz="3300" dirty="0"/>
              <a:t> </a:t>
            </a:r>
            <a:r>
              <a:rPr lang="en-US" sz="3300" dirty="0" err="1"/>
              <a:t>Hwm</a:t>
            </a:r>
            <a:r>
              <a:rPr lang="en-US" sz="3300" dirty="0"/>
              <a:t> </a:t>
            </a:r>
            <a:r>
              <a:rPr lang="en-US" sz="3300" dirty="0" err="1"/>
              <a:t>Pab</a:t>
            </a:r>
            <a:r>
              <a:rPr lang="en-US" sz="3300" dirty="0"/>
              <a:t> </a:t>
            </a:r>
            <a:r>
              <a:rPr lang="en-US" sz="3300" dirty="0" err="1"/>
              <a:t>Txoj</a:t>
            </a:r>
            <a:r>
              <a:rPr lang="en-US" sz="3300" dirty="0"/>
              <a:t> Kev </a:t>
            </a:r>
            <a:r>
              <a:rPr lang="en-US" sz="3300" dirty="0" err="1"/>
              <a:t>Tsis</a:t>
            </a:r>
            <a:r>
              <a:rPr lang="en-US" sz="3300" dirty="0"/>
              <a:t> </a:t>
            </a:r>
            <a:r>
              <a:rPr lang="en-US" sz="3300" dirty="0" err="1"/>
              <a:t>Taus</a:t>
            </a:r>
            <a:endParaRPr lang="en-US" sz="3300" dirty="0"/>
          </a:p>
        </p:txBody>
      </p:sp>
      <p:sp>
        <p:nvSpPr>
          <p:cNvPr id="10" name="Content Placeholder 9">
            <a:extLst>
              <a:ext uri="{FF2B5EF4-FFF2-40B4-BE49-F238E27FC236}">
                <a16:creationId xmlns:a16="http://schemas.microsoft.com/office/drawing/2014/main" xmlns="" id="{265C825B-38F2-4D58-AA37-DA1EF900C83C}"/>
              </a:ext>
            </a:extLst>
          </p:cNvPr>
          <p:cNvSpPr>
            <a:spLocks noGrp="1"/>
          </p:cNvSpPr>
          <p:nvPr>
            <p:ph sz="half" idx="1"/>
          </p:nvPr>
        </p:nvSpPr>
        <p:spPr>
          <a:xfrm>
            <a:off x="581637" y="2175799"/>
            <a:ext cx="5365753" cy="1163863"/>
          </a:xfrm>
        </p:spPr>
        <p:txBody>
          <a:bodyPr>
            <a:normAutofit fontScale="92500" lnSpcReduction="20000"/>
          </a:bodyPr>
          <a:lstStyle/>
          <a:p>
            <a:r>
              <a:rPr lang="en-US" b="1" dirty="0"/>
              <a:t>100% paid by Masters Gallery</a:t>
            </a:r>
          </a:p>
          <a:p>
            <a:r>
              <a:rPr lang="en-US" dirty="0"/>
              <a:t>Mutual of Omaha is the new benefit carrier</a:t>
            </a:r>
          </a:p>
        </p:txBody>
      </p:sp>
      <p:sp>
        <p:nvSpPr>
          <p:cNvPr id="20" name="Content Placeholder 19">
            <a:extLst>
              <a:ext uri="{FF2B5EF4-FFF2-40B4-BE49-F238E27FC236}">
                <a16:creationId xmlns:a16="http://schemas.microsoft.com/office/drawing/2014/main" xmlns="" id="{619DF725-CF4B-4C2D-AB9A-56DC1F8EAE65}"/>
              </a:ext>
            </a:extLst>
          </p:cNvPr>
          <p:cNvSpPr>
            <a:spLocks noGrp="1"/>
          </p:cNvSpPr>
          <p:nvPr>
            <p:ph sz="half" idx="2"/>
          </p:nvPr>
        </p:nvSpPr>
        <p:spPr>
          <a:xfrm>
            <a:off x="6362700" y="2175150"/>
            <a:ext cx="5365753" cy="1163864"/>
          </a:xfrm>
        </p:spPr>
        <p:txBody>
          <a:bodyPr>
            <a:normAutofit fontScale="92500" lnSpcReduction="20000"/>
          </a:bodyPr>
          <a:lstStyle/>
          <a:p>
            <a:r>
              <a:rPr lang="en-US" dirty="0"/>
              <a:t>100% paid by you</a:t>
            </a:r>
          </a:p>
          <a:p>
            <a:r>
              <a:rPr lang="en-US" dirty="0"/>
              <a:t>Mutual of Omaha is the new benefit carrier</a:t>
            </a:r>
          </a:p>
        </p:txBody>
      </p:sp>
      <p:sp>
        <p:nvSpPr>
          <p:cNvPr id="12" name="Text Placeholder 11">
            <a:extLst>
              <a:ext uri="{FF2B5EF4-FFF2-40B4-BE49-F238E27FC236}">
                <a16:creationId xmlns:a16="http://schemas.microsoft.com/office/drawing/2014/main" xmlns="" id="{8E3D3EF6-5BDB-4F74-A0BC-E2E97F94E638}"/>
              </a:ext>
            </a:extLst>
          </p:cNvPr>
          <p:cNvSpPr>
            <a:spLocks noGrp="1"/>
          </p:cNvSpPr>
          <p:nvPr>
            <p:ph type="body" sz="quarter" idx="14"/>
          </p:nvPr>
        </p:nvSpPr>
        <p:spPr>
          <a:xfrm>
            <a:off x="581637" y="1380997"/>
            <a:ext cx="5212080" cy="669584"/>
          </a:xfrm>
        </p:spPr>
        <p:txBody>
          <a:bodyPr/>
          <a:lstStyle/>
          <a:p>
            <a:r>
              <a:rPr lang="en-US" b="1" dirty="0"/>
              <a:t>Kev </a:t>
            </a:r>
            <a:r>
              <a:rPr lang="en-US" b="1" dirty="0" err="1"/>
              <a:t>Tsis</a:t>
            </a:r>
            <a:r>
              <a:rPr lang="en-US" b="1" dirty="0"/>
              <a:t> </a:t>
            </a:r>
            <a:r>
              <a:rPr lang="en-US" b="1" dirty="0" err="1"/>
              <a:t>Taus</a:t>
            </a:r>
            <a:r>
              <a:rPr lang="en-US" b="1" dirty="0"/>
              <a:t> Mus </a:t>
            </a:r>
            <a:r>
              <a:rPr lang="en-US" b="1" dirty="0" err="1"/>
              <a:t>Ntev</a:t>
            </a:r>
            <a:endParaRPr lang="en-US" dirty="0"/>
          </a:p>
        </p:txBody>
      </p:sp>
      <p:sp>
        <p:nvSpPr>
          <p:cNvPr id="13" name="Text Placeholder 12">
            <a:extLst>
              <a:ext uri="{FF2B5EF4-FFF2-40B4-BE49-F238E27FC236}">
                <a16:creationId xmlns:a16="http://schemas.microsoft.com/office/drawing/2014/main" xmlns="" id="{598B4463-CC38-426C-AB42-0BF1C34549FA}"/>
              </a:ext>
            </a:extLst>
          </p:cNvPr>
          <p:cNvSpPr>
            <a:spLocks noGrp="1"/>
          </p:cNvSpPr>
          <p:nvPr>
            <p:ph type="body" sz="quarter" idx="15"/>
          </p:nvPr>
        </p:nvSpPr>
        <p:spPr>
          <a:xfrm>
            <a:off x="6362700" y="1380093"/>
            <a:ext cx="5212080" cy="669584"/>
          </a:xfrm>
        </p:spPr>
        <p:txBody>
          <a:bodyPr/>
          <a:lstStyle/>
          <a:p>
            <a:r>
              <a:rPr lang="en-US" dirty="0"/>
              <a:t> </a:t>
            </a:r>
            <a:r>
              <a:rPr lang="en-US" dirty="0" err="1"/>
              <a:t>Siab</a:t>
            </a:r>
            <a:r>
              <a:rPr lang="en-US" dirty="0"/>
              <a:t> </a:t>
            </a:r>
            <a:r>
              <a:rPr lang="en-US" dirty="0" err="1"/>
              <a:t>Yeem</a:t>
            </a:r>
            <a:r>
              <a:rPr lang="en-US" dirty="0"/>
              <a:t> </a:t>
            </a:r>
            <a:r>
              <a:rPr lang="en-US" dirty="0" err="1"/>
              <a:t>Txoj</a:t>
            </a:r>
            <a:r>
              <a:rPr lang="en-US" dirty="0"/>
              <a:t> Kev </a:t>
            </a:r>
            <a:r>
              <a:rPr lang="en-US" dirty="0" err="1"/>
              <a:t>Tsis</a:t>
            </a:r>
            <a:r>
              <a:rPr lang="en-US" dirty="0"/>
              <a:t> </a:t>
            </a:r>
            <a:r>
              <a:rPr lang="en-US" dirty="0" err="1"/>
              <a:t>Taus</a:t>
            </a:r>
            <a:r>
              <a:rPr lang="en-US" dirty="0"/>
              <a:t> </a:t>
            </a:r>
            <a:r>
              <a:rPr lang="en-US" dirty="0" err="1"/>
              <a:t>Ib</a:t>
            </a:r>
            <a:r>
              <a:rPr lang="en-US" dirty="0"/>
              <a:t> </a:t>
            </a:r>
            <a:r>
              <a:rPr lang="en-US" dirty="0" err="1"/>
              <a:t>Ntus</a:t>
            </a:r>
            <a:r>
              <a:rPr lang="en-US" dirty="0"/>
              <a:t> </a:t>
            </a:r>
            <a:endParaRPr lang="en-US" dirty="0"/>
          </a:p>
        </p:txBody>
      </p:sp>
      <p:graphicFrame>
        <p:nvGraphicFramePr>
          <p:cNvPr id="14" name="Table 13">
            <a:extLst>
              <a:ext uri="{FF2B5EF4-FFF2-40B4-BE49-F238E27FC236}">
                <a16:creationId xmlns:a16="http://schemas.microsoft.com/office/drawing/2014/main" xmlns="" id="{99E43191-0107-4014-A1BB-13C134F4CF78}"/>
              </a:ext>
            </a:extLst>
          </p:cNvPr>
          <p:cNvGraphicFramePr>
            <a:graphicFrameLocks noGrp="1"/>
          </p:cNvGraphicFramePr>
          <p:nvPr>
            <p:extLst>
              <p:ext uri="{D42A27DB-BD31-4B8C-83A1-F6EECF244321}">
                <p14:modId xmlns:p14="http://schemas.microsoft.com/office/powerpoint/2010/main" val="2647042480"/>
              </p:ext>
            </p:extLst>
          </p:nvPr>
        </p:nvGraphicFramePr>
        <p:xfrm>
          <a:off x="6478897" y="3330918"/>
          <a:ext cx="5133357" cy="2156124"/>
        </p:xfrm>
        <a:graphic>
          <a:graphicData uri="http://schemas.openxmlformats.org/drawingml/2006/table">
            <a:tbl>
              <a:tblPr>
                <a:noFill/>
              </a:tblPr>
              <a:tblGrid>
                <a:gridCol w="1962525">
                  <a:extLst>
                    <a:ext uri="{9D8B030D-6E8A-4147-A177-3AD203B41FA5}">
                      <a16:colId xmlns:a16="http://schemas.microsoft.com/office/drawing/2014/main" xmlns="" val="561264643"/>
                    </a:ext>
                  </a:extLst>
                </a:gridCol>
                <a:gridCol w="3170832">
                  <a:extLst>
                    <a:ext uri="{9D8B030D-6E8A-4147-A177-3AD203B41FA5}">
                      <a16:colId xmlns:a16="http://schemas.microsoft.com/office/drawing/2014/main" xmlns="" val="2826004833"/>
                    </a:ext>
                  </a:extLst>
                </a:gridCol>
              </a:tblGrid>
              <a:tr h="403461">
                <a:tc gridSpan="2">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bg1"/>
                          </a:solidFill>
                          <a:latin typeface="+mn-lt"/>
                          <a:ea typeface="Arial Narrow"/>
                          <a:cs typeface="Arial Narrow"/>
                          <a:sym typeface="Arial Narrow"/>
                        </a:rPr>
                        <a:t>Plan Highlights</a:t>
                      </a:r>
                    </a:p>
                  </a:txBody>
                  <a:tcPr marL="86225" marR="86225"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hMerge="1">
                  <a:txBody>
                    <a:bodyPr/>
                    <a:lstStyle/>
                    <a:p>
                      <a:pPr algn="ctr"/>
                      <a:endParaRPr lang="en-US" sz="1100" b="1" dirty="0">
                        <a:solidFill>
                          <a:schemeClr val="bg1"/>
                        </a:solidFill>
                        <a:latin typeface="+mn-lt"/>
                      </a:endParaRPr>
                    </a:p>
                  </a:txBody>
                  <a:tcPr marL="86225" marR="86225" marT="45725" marB="45725"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374967">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Benefit Percentage</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60%</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895563253"/>
                  </a:ext>
                </a:extLst>
              </a:tr>
              <a:tr h="403443">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Weekly Benefit Maximum</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a:solidFill>
                            <a:schemeClr val="dk1"/>
                          </a:solidFill>
                          <a:latin typeface="+mn-lt"/>
                          <a:ea typeface="Arial Narrow"/>
                          <a:cs typeface="Arial Narrow"/>
                          <a:sym typeface="Arial Narrow"/>
                        </a:rPr>
                        <a:t>$1,500</a:t>
                      </a:r>
                      <a:endParaRPr lang="en-US" sz="1400" b="0" i="0" u="none" strike="noStrike" cap="none" baseline="0" dirty="0">
                        <a:solidFill>
                          <a:schemeClr val="dk1"/>
                        </a:solidFill>
                        <a:latin typeface="+mn-lt"/>
                        <a:ea typeface="Arial Narrow"/>
                        <a:cs typeface="Arial Narrow"/>
                        <a:sym typeface="Arial Narrow"/>
                      </a:endParaRP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805918469"/>
                  </a:ext>
                </a:extLst>
              </a:tr>
              <a:tr h="403443">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When Benefits Begin</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defTabSz="914377" rtl="0" eaLnBrk="1" fontAlgn="auto" latinLnBrk="0" hangingPunct="1">
                        <a:lnSpc>
                          <a:spcPct val="100000"/>
                        </a:lnSpc>
                        <a:spcBef>
                          <a:spcPts val="0"/>
                        </a:spcBef>
                        <a:spcAft>
                          <a:spcPts val="0"/>
                        </a:spcAft>
                        <a:buClr>
                          <a:schemeClr val="dk1"/>
                        </a:buClr>
                        <a:buSzPct val="25000"/>
                        <a:buFont typeface="Arial Narrow"/>
                        <a:buNone/>
                        <a:tabLst/>
                        <a:defRPr/>
                      </a:pPr>
                      <a:r>
                        <a:rPr lang="en-US" sz="1400" b="0" i="0" u="none" strike="noStrike" cap="none" baseline="0" dirty="0">
                          <a:solidFill>
                            <a:schemeClr val="dk1"/>
                          </a:solidFill>
                          <a:latin typeface="+mn-lt"/>
                          <a:ea typeface="Arial Narrow"/>
                          <a:cs typeface="Arial Narrow"/>
                          <a:sym typeface="Arial Narrow"/>
                        </a:rPr>
                        <a:t>After 14</a:t>
                      </a:r>
                      <a:r>
                        <a:rPr lang="en-US" sz="1400" b="0" i="0" u="none" strike="noStrike" cap="none" baseline="30000" dirty="0">
                          <a:solidFill>
                            <a:schemeClr val="dk1"/>
                          </a:solidFill>
                          <a:latin typeface="+mn-lt"/>
                          <a:ea typeface="Arial Narrow"/>
                          <a:cs typeface="Arial Narrow"/>
                          <a:sym typeface="Arial Narrow"/>
                        </a:rPr>
                        <a:t>th</a:t>
                      </a:r>
                      <a:r>
                        <a:rPr lang="en-US" sz="1400" b="0" i="0" u="none" strike="noStrike" cap="none" baseline="0" dirty="0">
                          <a:solidFill>
                            <a:schemeClr val="dk1"/>
                          </a:solidFill>
                          <a:latin typeface="+mn-lt"/>
                          <a:ea typeface="Arial Narrow"/>
                          <a:cs typeface="Arial Narrow"/>
                          <a:sym typeface="Arial Narrow"/>
                        </a:rPr>
                        <a:t> day of qualified</a:t>
                      </a:r>
                    </a:p>
                    <a:p>
                      <a:pPr marL="0" marR="0" lvl="0" indent="0" algn="ctr" defTabSz="914377" rtl="0" eaLnBrk="1" fontAlgn="auto" latinLnBrk="0" hangingPunct="1">
                        <a:lnSpc>
                          <a:spcPct val="100000"/>
                        </a:lnSpc>
                        <a:spcBef>
                          <a:spcPts val="0"/>
                        </a:spcBef>
                        <a:spcAft>
                          <a:spcPts val="0"/>
                        </a:spcAft>
                        <a:buClr>
                          <a:schemeClr val="dk1"/>
                        </a:buClr>
                        <a:buSzPct val="25000"/>
                        <a:buFont typeface="Arial Narrow"/>
                        <a:buNone/>
                        <a:tabLst/>
                        <a:defRPr/>
                      </a:pPr>
                      <a:r>
                        <a:rPr lang="en-US" sz="1400" b="0" i="0" u="none" strike="noStrike" cap="none" baseline="0" dirty="0">
                          <a:solidFill>
                            <a:schemeClr val="dk1"/>
                          </a:solidFill>
                          <a:latin typeface="+mn-lt"/>
                          <a:ea typeface="Arial Narrow"/>
                          <a:cs typeface="Arial Narrow"/>
                          <a:sym typeface="Arial Narrow"/>
                        </a:rPr>
                        <a:t>non-work-related disability</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974774587"/>
                  </a:ext>
                </a:extLst>
              </a:tr>
              <a:tr h="403443">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Maximum Benefit Duration</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11 weeks</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3472750136"/>
                  </a:ext>
                </a:extLst>
              </a:tr>
            </a:tbl>
          </a:graphicData>
        </a:graphic>
      </p:graphicFrame>
      <p:graphicFrame>
        <p:nvGraphicFramePr>
          <p:cNvPr id="27" name="Table 26">
            <a:extLst>
              <a:ext uri="{FF2B5EF4-FFF2-40B4-BE49-F238E27FC236}">
                <a16:creationId xmlns:a16="http://schemas.microsoft.com/office/drawing/2014/main" xmlns="" id="{6E40E688-61C9-4745-91E0-249237673DD0}"/>
              </a:ext>
            </a:extLst>
          </p:cNvPr>
          <p:cNvGraphicFramePr>
            <a:graphicFrameLocks noGrp="1"/>
          </p:cNvGraphicFramePr>
          <p:nvPr>
            <p:extLst>
              <p:ext uri="{D42A27DB-BD31-4B8C-83A1-F6EECF244321}">
                <p14:modId xmlns:p14="http://schemas.microsoft.com/office/powerpoint/2010/main" val="1420401394"/>
              </p:ext>
            </p:extLst>
          </p:nvPr>
        </p:nvGraphicFramePr>
        <p:xfrm>
          <a:off x="680042" y="3326963"/>
          <a:ext cx="5168941" cy="2233376"/>
        </p:xfrm>
        <a:graphic>
          <a:graphicData uri="http://schemas.openxmlformats.org/drawingml/2006/table">
            <a:tbl>
              <a:tblPr>
                <a:noFill/>
              </a:tblPr>
              <a:tblGrid>
                <a:gridCol w="1987216">
                  <a:extLst>
                    <a:ext uri="{9D8B030D-6E8A-4147-A177-3AD203B41FA5}">
                      <a16:colId xmlns:a16="http://schemas.microsoft.com/office/drawing/2014/main" xmlns="" val="561264643"/>
                    </a:ext>
                  </a:extLst>
                </a:gridCol>
                <a:gridCol w="3181725">
                  <a:extLst>
                    <a:ext uri="{9D8B030D-6E8A-4147-A177-3AD203B41FA5}">
                      <a16:colId xmlns:a16="http://schemas.microsoft.com/office/drawing/2014/main" xmlns="" val="2826004833"/>
                    </a:ext>
                  </a:extLst>
                </a:gridCol>
              </a:tblGrid>
              <a:tr h="403461">
                <a:tc gridSpan="2">
                  <a:txBody>
                    <a:bodyPr/>
                    <a:lstStyle/>
                    <a:p>
                      <a:pPr marL="0" marR="0" lvl="0" indent="0" algn="ctr"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bg1"/>
                          </a:solidFill>
                          <a:latin typeface="+mn-lt"/>
                          <a:ea typeface="Arial Narrow"/>
                          <a:cs typeface="Arial Narrow"/>
                          <a:sym typeface="Arial Narrow"/>
                        </a:rPr>
                        <a:t>Plan Highlights</a:t>
                      </a:r>
                    </a:p>
                  </a:txBody>
                  <a:tcPr marL="86225" marR="86225" marT="45725" marB="4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hMerge="1">
                  <a:txBody>
                    <a:bodyPr/>
                    <a:lstStyle/>
                    <a:p>
                      <a:pPr algn="ctr"/>
                      <a:endParaRPr lang="en-US" sz="1100" b="1" dirty="0">
                        <a:solidFill>
                          <a:schemeClr val="bg1"/>
                        </a:solidFill>
                        <a:latin typeface="+mn-lt"/>
                      </a:endParaRPr>
                    </a:p>
                  </a:txBody>
                  <a:tcPr marL="86225" marR="86225" marT="45725" marB="45725" anchor="ctr">
                    <a:lnL w="38100" cap="flat" cmpd="sng" algn="ctr">
                      <a:solidFill>
                        <a:schemeClr val="bg1"/>
                      </a:solidFill>
                      <a:prstDash val="solid"/>
                      <a:round/>
                      <a:headEnd type="none" w="med" len="med"/>
                      <a:tailEnd type="none" w="med" len="med"/>
                    </a:lnL>
                    <a:lnR w="381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374967">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Benefit Percentage</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50%</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1895563253"/>
                  </a:ext>
                </a:extLst>
              </a:tr>
              <a:tr h="403443">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Monthly Benefit Maximum</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$5,000</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2805918469"/>
                  </a:ext>
                </a:extLst>
              </a:tr>
              <a:tr h="577124">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When Benefits Begin</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After 90 days of qualified </a:t>
                      </a:r>
                    </a:p>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non-work-related disability</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974774587"/>
                  </a:ext>
                </a:extLst>
              </a:tr>
              <a:tr h="414062">
                <a:tc>
                  <a:txBody>
                    <a:bodyPr/>
                    <a:lstStyle/>
                    <a:p>
                      <a:pPr marL="0" marR="0" lvl="0" indent="0" algn="l" rtl="0">
                        <a:lnSpc>
                          <a:spcPct val="100000"/>
                        </a:lnSpc>
                        <a:spcBef>
                          <a:spcPts val="0"/>
                        </a:spcBef>
                        <a:spcAft>
                          <a:spcPts val="0"/>
                        </a:spcAft>
                        <a:buClr>
                          <a:schemeClr val="dk1"/>
                        </a:buClr>
                        <a:buSzPct val="25000"/>
                        <a:buFont typeface="Arial Narrow"/>
                        <a:buNone/>
                      </a:pPr>
                      <a:r>
                        <a:rPr lang="en-US" sz="1200" b="1" i="0" u="none" strike="noStrike" cap="none" baseline="0" dirty="0">
                          <a:solidFill>
                            <a:schemeClr val="dk1"/>
                          </a:solidFill>
                          <a:latin typeface="+mn-lt"/>
                          <a:ea typeface="Arial Narrow"/>
                          <a:cs typeface="Arial Narrow"/>
                          <a:sym typeface="Arial Narrow"/>
                        </a:rPr>
                        <a:t>Maximum Benefit Duration</a:t>
                      </a:r>
                    </a:p>
                  </a:txBody>
                  <a:tcPr marL="86225" marR="86225" marT="36576" marB="36576"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400" b="0" i="0" u="none" strike="noStrike" cap="none" baseline="0" dirty="0">
                          <a:solidFill>
                            <a:schemeClr val="dk1"/>
                          </a:solidFill>
                          <a:latin typeface="+mn-lt"/>
                          <a:ea typeface="Arial Narrow"/>
                          <a:cs typeface="Arial Narrow"/>
                          <a:sym typeface="Arial Narrow"/>
                        </a:rPr>
                        <a:t>5 years</a:t>
                      </a:r>
                    </a:p>
                  </a:txBody>
                  <a:tcPr marL="86225" marR="86225" marT="36576" marB="36576"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30000"/>
                      </a:srgbClr>
                    </a:solidFill>
                  </a:tcPr>
                </a:tc>
                <a:extLst>
                  <a:ext uri="{0D108BD9-81ED-4DB2-BD59-A6C34878D82A}">
                    <a16:rowId xmlns:a16="http://schemas.microsoft.com/office/drawing/2014/main" xmlns="" val="3472750136"/>
                  </a:ext>
                </a:extLst>
              </a:tr>
            </a:tbl>
          </a:graphicData>
        </a:graphic>
      </p:graphicFrame>
      <p:sp>
        <p:nvSpPr>
          <p:cNvPr id="4" name="Slide Number Placeholder 3">
            <a:extLst>
              <a:ext uri="{FF2B5EF4-FFF2-40B4-BE49-F238E27FC236}">
                <a16:creationId xmlns:a16="http://schemas.microsoft.com/office/drawing/2014/main" xmlns="" id="{3AA31513-35B3-4470-885E-3B67CFE95A55}"/>
              </a:ext>
            </a:extLst>
          </p:cNvPr>
          <p:cNvSpPr>
            <a:spLocks noGrp="1"/>
          </p:cNvSpPr>
          <p:nvPr>
            <p:ph type="sldNum" sz="quarter" idx="12"/>
          </p:nvPr>
        </p:nvSpPr>
        <p:spPr/>
        <p:txBody>
          <a:bodyPr/>
          <a:lstStyle/>
          <a:p>
            <a:fld id="{02266A82-7052-4F19-AA33-DE09AC459DCD}" type="slidenum">
              <a:rPr lang="en-US" smtClean="0"/>
              <a:pPr/>
              <a:t>29</a:t>
            </a:fld>
            <a:endParaRPr lang="en-US" dirty="0"/>
          </a:p>
        </p:txBody>
      </p:sp>
      <p:sp>
        <p:nvSpPr>
          <p:cNvPr id="11" name="Rectangle 10">
            <a:extLst>
              <a:ext uri="{FF2B5EF4-FFF2-40B4-BE49-F238E27FC236}">
                <a16:creationId xmlns:a16="http://schemas.microsoft.com/office/drawing/2014/main" xmlns="" id="{83530791-5B5E-9EF2-92DB-181C48DB3D5C}"/>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10;&#10;Description automatically generated">
            <a:extLst>
              <a:ext uri="{FF2B5EF4-FFF2-40B4-BE49-F238E27FC236}">
                <a16:creationId xmlns:a16="http://schemas.microsoft.com/office/drawing/2014/main" xmlns="" id="{E4962923-8538-2EAA-1250-B9CB40C71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6" name="Picture 15">
            <a:extLst>
              <a:ext uri="{FF2B5EF4-FFF2-40B4-BE49-F238E27FC236}">
                <a16:creationId xmlns:a16="http://schemas.microsoft.com/office/drawing/2014/main" xmlns="" id="{92769CEE-4824-1C6F-24F6-45FCB0C88C99}"/>
              </a:ext>
            </a:extLst>
          </p:cNvPr>
          <p:cNvPicPr>
            <a:picLocks noChangeAspect="1"/>
          </p:cNvPicPr>
          <p:nvPr/>
        </p:nvPicPr>
        <p:blipFill>
          <a:blip r:embed="rId4"/>
          <a:stretch>
            <a:fillRect/>
          </a:stretch>
        </p:blipFill>
        <p:spPr>
          <a:xfrm>
            <a:off x="10203658" y="153573"/>
            <a:ext cx="1524795" cy="1047468"/>
          </a:xfrm>
          <a:prstGeom prst="rect">
            <a:avLst/>
          </a:prstGeom>
        </p:spPr>
      </p:pic>
      <p:sp>
        <p:nvSpPr>
          <p:cNvPr id="17" name="Content Placeholder 2">
            <a:extLst>
              <a:ext uri="{FF2B5EF4-FFF2-40B4-BE49-F238E27FC236}">
                <a16:creationId xmlns:a16="http://schemas.microsoft.com/office/drawing/2014/main" xmlns="" id="{E9275BBA-291B-1C49-F5E7-E4F7C5EF199F}"/>
              </a:ext>
            </a:extLst>
          </p:cNvPr>
          <p:cNvSpPr txBox="1">
            <a:spLocks/>
          </p:cNvSpPr>
          <p:nvPr/>
        </p:nvSpPr>
        <p:spPr>
          <a:xfrm>
            <a:off x="2409293" y="5845455"/>
            <a:ext cx="7373413" cy="371640"/>
          </a:xfrm>
          <a:prstGeom prst="rect">
            <a:avLst/>
          </a:prstGeom>
          <a:ln>
            <a:solidFill>
              <a:schemeClr val="tx1"/>
            </a:solidFill>
          </a:ln>
        </p:spPr>
        <p:txBody>
          <a:bodyPr vert="horz" lIns="91440" tIns="45720" rIns="91440" bIns="45720" rtlCol="0">
            <a:normAutofit fontScale="85000" lnSpcReduction="10000"/>
          </a:bodyPr>
          <a:lstStyle>
            <a:lvl1pPr marL="341313" indent="-341313" algn="l" defTabSz="914400"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effectLst/>
                <a:latin typeface="+mn-lt"/>
                <a:ea typeface="+mn-ea"/>
                <a:cs typeface="+mn-cs"/>
              </a:defRPr>
            </a:lvl1pPr>
            <a:lvl2pPr marL="804863"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tabLst>
                <a:tab pos="804863" algn="l"/>
              </a:tabLst>
              <a:defRPr sz="2000" b="0" u="none" kern="1200">
                <a:solidFill>
                  <a:schemeClr val="tx1"/>
                </a:solidFill>
                <a:effectLst/>
                <a:latin typeface="+mn-lt"/>
                <a:ea typeface="+mn-ea"/>
                <a:cs typeface="+mn-cs"/>
              </a:defRPr>
            </a:lvl2pPr>
            <a:lvl3pPr marL="12017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800" b="0" u="none" kern="1200">
                <a:solidFill>
                  <a:schemeClr val="tx1"/>
                </a:solidFill>
                <a:effectLst/>
                <a:latin typeface="+mn-lt"/>
                <a:ea typeface="+mn-ea"/>
                <a:cs typeface="+mn-cs"/>
              </a:defRPr>
            </a:lvl3pPr>
            <a:lvl4pPr marL="1651000"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4pPr>
            <a:lvl5pPr marL="21161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chemeClr val="accent3">
                    <a:lumMod val="75000"/>
                    <a:lumOff val="25000"/>
                  </a:schemeClr>
                </a:solidFill>
              </a:rPr>
              <a:t>Contact your Human Resources Department for all medical leave questions</a:t>
            </a:r>
          </a:p>
        </p:txBody>
      </p:sp>
    </p:spTree>
    <p:extLst>
      <p:ext uri="{BB962C8B-B14F-4D97-AF65-F5344CB8AC3E}">
        <p14:creationId xmlns:p14="http://schemas.microsoft.com/office/powerpoint/2010/main" val="25812851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9426AA-7129-4055-9CF7-6D2B4C21D5BF}"/>
              </a:ext>
            </a:extLst>
          </p:cNvPr>
          <p:cNvSpPr>
            <a:spLocks noGrp="1"/>
          </p:cNvSpPr>
          <p:nvPr>
            <p:ph type="title"/>
          </p:nvPr>
        </p:nvSpPr>
        <p:spPr>
          <a:xfrm>
            <a:off x="569607" y="528121"/>
            <a:ext cx="11003268" cy="720618"/>
          </a:xfrm>
          <a:noFill/>
        </p:spPr>
        <p:txBody>
          <a:bodyPr/>
          <a:lstStyle/>
          <a:p>
            <a:r>
              <a:rPr lang="en-US" dirty="0"/>
              <a:t>Changes for 2023</a:t>
            </a:r>
          </a:p>
        </p:txBody>
      </p:sp>
      <p:sp>
        <p:nvSpPr>
          <p:cNvPr id="7" name="Content Placeholder 6">
            <a:extLst>
              <a:ext uri="{FF2B5EF4-FFF2-40B4-BE49-F238E27FC236}">
                <a16:creationId xmlns:a16="http://schemas.microsoft.com/office/drawing/2014/main" xmlns="" id="{B32656F6-C764-4DEB-AAD1-87DEFC7FAD90}"/>
              </a:ext>
            </a:extLst>
          </p:cNvPr>
          <p:cNvSpPr>
            <a:spLocks noGrp="1"/>
          </p:cNvSpPr>
          <p:nvPr>
            <p:ph idx="1"/>
          </p:nvPr>
        </p:nvSpPr>
        <p:spPr/>
        <p:txBody>
          <a:bodyPr>
            <a:normAutofit/>
          </a:bodyPr>
          <a:lstStyle/>
          <a:p>
            <a:r>
              <a:rPr lang="en-US" dirty="0">
                <a:sym typeface="Arial Narrow"/>
              </a:rPr>
              <a:t>New medical plan carrier - </a:t>
            </a:r>
            <a:r>
              <a:rPr lang="en-US" dirty="0" err="1">
                <a:sym typeface="Arial Narrow"/>
              </a:rPr>
              <a:t>Centivo</a:t>
            </a:r>
            <a:endParaRPr lang="en-US" dirty="0">
              <a:sym typeface="Arial Narrow"/>
            </a:endParaRPr>
          </a:p>
          <a:p>
            <a:r>
              <a:rPr lang="en-US" dirty="0">
                <a:sym typeface="Arial Narrow"/>
              </a:rPr>
              <a:t>Increased dental coverage for annual maximums</a:t>
            </a:r>
          </a:p>
          <a:p>
            <a:r>
              <a:rPr lang="en-US" dirty="0">
                <a:sym typeface="Arial Narrow"/>
              </a:rPr>
              <a:t>New Life, Disability, Accident, and Critical Illness carrier</a:t>
            </a:r>
          </a:p>
          <a:p>
            <a:r>
              <a:rPr lang="en-US" dirty="0">
                <a:sym typeface="Arial Narrow"/>
              </a:rPr>
              <a:t>Enhanced Critical Illness and Accident Benefit</a:t>
            </a:r>
          </a:p>
        </p:txBody>
      </p:sp>
      <p:pic>
        <p:nvPicPr>
          <p:cNvPr id="8" name="Picture Placeholder 7">
            <a:extLst>
              <a:ext uri="{FF2B5EF4-FFF2-40B4-BE49-F238E27FC236}">
                <a16:creationId xmlns:a16="http://schemas.microsoft.com/office/drawing/2014/main" xmlns="" id="{DE922C92-BC45-4450-ABF0-28883557D6AA}"/>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p:blipFill>
        <p:spPr>
          <a:xfrm>
            <a:off x="6350000" y="1609051"/>
            <a:ext cx="5842000" cy="3802504"/>
          </a:xfrm>
        </p:spPr>
      </p:pic>
      <p:cxnSp>
        <p:nvCxnSpPr>
          <p:cNvPr id="12" name="Straight Connector 11">
            <a:extLst>
              <a:ext uri="{FF2B5EF4-FFF2-40B4-BE49-F238E27FC236}">
                <a16:creationId xmlns:a16="http://schemas.microsoft.com/office/drawing/2014/main" xmlns="" id="{25EB56C2-EB88-49FC-9422-AE5B27935C4F}"/>
              </a:ext>
            </a:extLst>
          </p:cNvPr>
          <p:cNvCxnSpPr/>
          <p:nvPr/>
        </p:nvCxnSpPr>
        <p:spPr>
          <a:xfrm>
            <a:off x="12319279" y="6142144"/>
            <a:ext cx="0" cy="99933"/>
          </a:xfrm>
          <a:prstGeom prst="line">
            <a:avLst/>
          </a:prstGeom>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xmlns="" id="{D9213BA2-3F46-4D17-929A-BED37C66B27A}"/>
              </a:ext>
            </a:extLst>
          </p:cNvPr>
          <p:cNvSpPr>
            <a:spLocks noGrp="1"/>
          </p:cNvSpPr>
          <p:nvPr>
            <p:ph type="sldNum" sz="quarter" idx="12"/>
          </p:nvPr>
        </p:nvSpPr>
        <p:spPr/>
        <p:txBody>
          <a:bodyPr/>
          <a:lstStyle/>
          <a:p>
            <a:fld id="{02266A82-7052-4F19-AA33-DE09AC459DCD}" type="slidenum">
              <a:rPr lang="en-US" smtClean="0"/>
              <a:pPr/>
              <a:t>3</a:t>
            </a:fld>
            <a:endParaRPr lang="en-US" dirty="0"/>
          </a:p>
        </p:txBody>
      </p:sp>
      <p:sp>
        <p:nvSpPr>
          <p:cNvPr id="9" name="Rectangle 8">
            <a:extLst>
              <a:ext uri="{FF2B5EF4-FFF2-40B4-BE49-F238E27FC236}">
                <a16:creationId xmlns:a16="http://schemas.microsoft.com/office/drawing/2014/main" xmlns="" id="{41090A68-0CA3-B3CE-093C-434F53C876BB}"/>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xmlns="" id="{9578244D-FC7C-B6EC-1289-FFB141B93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1392628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377F55-1004-3265-0D98-E6449141D334}"/>
              </a:ext>
            </a:extLst>
          </p:cNvPr>
          <p:cNvSpPr>
            <a:spLocks noGrp="1"/>
          </p:cNvSpPr>
          <p:nvPr>
            <p:ph type="ctrTitle"/>
          </p:nvPr>
        </p:nvSpPr>
        <p:spPr/>
        <p:txBody>
          <a:bodyPr/>
          <a:lstStyle/>
          <a:p>
            <a:r>
              <a:rPr lang="en-US" sz="3800" dirty="0" err="1"/>
              <a:t>Cov</a:t>
            </a:r>
            <a:r>
              <a:rPr lang="en-US" sz="3800" dirty="0"/>
              <a:t> </a:t>
            </a:r>
            <a:r>
              <a:rPr lang="en-US" sz="3800" dirty="0" err="1"/>
              <a:t>Txiaj</a:t>
            </a:r>
            <a:r>
              <a:rPr lang="en-US" sz="3800" dirty="0"/>
              <a:t> </a:t>
            </a:r>
            <a:r>
              <a:rPr lang="en-US" sz="3800" dirty="0" err="1"/>
              <a:t>Ntsim</a:t>
            </a:r>
            <a:r>
              <a:rPr lang="en-US" sz="3800" dirty="0"/>
              <a:t> Kev </a:t>
            </a:r>
            <a:r>
              <a:rPr lang="en-US" sz="3800" dirty="0" err="1"/>
              <a:t>Pab</a:t>
            </a:r>
            <a:r>
              <a:rPr lang="en-US" sz="3800" dirty="0"/>
              <a:t> </a:t>
            </a:r>
            <a:r>
              <a:rPr lang="en-US" sz="3800" dirty="0" err="1"/>
              <a:t>Siab</a:t>
            </a:r>
            <a:r>
              <a:rPr lang="en-US" sz="3800" dirty="0"/>
              <a:t> </a:t>
            </a:r>
            <a:r>
              <a:rPr lang="en-US" sz="3800" dirty="0" err="1"/>
              <a:t>Yeem</a:t>
            </a:r>
            <a:endParaRPr lang="en-US" sz="3800" dirty="0"/>
          </a:p>
        </p:txBody>
      </p:sp>
    </p:spTree>
    <p:extLst>
      <p:ext uri="{BB962C8B-B14F-4D97-AF65-F5344CB8AC3E}">
        <p14:creationId xmlns:p14="http://schemas.microsoft.com/office/powerpoint/2010/main" val="3919530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xmlns="" id="{E3BB5344-453F-466B-BE67-4940B7BDA35B}"/>
              </a:ext>
            </a:extLst>
          </p:cNvPr>
          <p:cNvSpPr>
            <a:spLocks noGrp="1"/>
          </p:cNvSpPr>
          <p:nvPr>
            <p:ph type="title"/>
          </p:nvPr>
        </p:nvSpPr>
        <p:spPr>
          <a:xfrm>
            <a:off x="569607" y="480423"/>
            <a:ext cx="11003268" cy="720618"/>
          </a:xfrm>
          <a:noFill/>
        </p:spPr>
        <p:txBody>
          <a:bodyPr/>
          <a:lstStyle/>
          <a:p>
            <a:r>
              <a:rPr lang="en-US" sz="3400" dirty="0" err="1"/>
              <a:t>Cov</a:t>
            </a:r>
            <a:r>
              <a:rPr lang="en-US" sz="3400" dirty="0"/>
              <a:t> </a:t>
            </a:r>
            <a:r>
              <a:rPr lang="en-US" sz="3400" dirty="0" err="1"/>
              <a:t>Txiaj</a:t>
            </a:r>
            <a:r>
              <a:rPr lang="en-US" sz="3400" dirty="0"/>
              <a:t> </a:t>
            </a:r>
            <a:r>
              <a:rPr lang="en-US" sz="3400" dirty="0" err="1"/>
              <a:t>Ntsim</a:t>
            </a:r>
            <a:r>
              <a:rPr lang="en-US" sz="3400" dirty="0"/>
              <a:t> Kev </a:t>
            </a:r>
            <a:r>
              <a:rPr lang="en-US" sz="3400" dirty="0" err="1"/>
              <a:t>Pab</a:t>
            </a:r>
            <a:r>
              <a:rPr lang="en-US" sz="3400" dirty="0"/>
              <a:t> </a:t>
            </a:r>
            <a:r>
              <a:rPr lang="en-US" sz="3400" dirty="0" err="1"/>
              <a:t>Siab</a:t>
            </a:r>
            <a:r>
              <a:rPr lang="en-US" sz="3400" dirty="0"/>
              <a:t> </a:t>
            </a:r>
            <a:r>
              <a:rPr lang="en-US" sz="3400" dirty="0" err="1"/>
              <a:t>Yeem</a:t>
            </a:r>
            <a:endParaRPr lang="en-US" sz="3400" dirty="0"/>
          </a:p>
        </p:txBody>
      </p:sp>
      <p:sp>
        <p:nvSpPr>
          <p:cNvPr id="10" name="Content Placeholder 9">
            <a:extLst>
              <a:ext uri="{FF2B5EF4-FFF2-40B4-BE49-F238E27FC236}">
                <a16:creationId xmlns:a16="http://schemas.microsoft.com/office/drawing/2014/main" xmlns="" id="{265C825B-38F2-4D58-AA37-DA1EF900C83C}"/>
              </a:ext>
            </a:extLst>
          </p:cNvPr>
          <p:cNvSpPr>
            <a:spLocks noGrp="1"/>
          </p:cNvSpPr>
          <p:nvPr>
            <p:ph sz="half" idx="1"/>
          </p:nvPr>
        </p:nvSpPr>
        <p:spPr>
          <a:xfrm>
            <a:off x="569607" y="2650932"/>
            <a:ext cx="5365753" cy="2733199"/>
          </a:xfrm>
        </p:spPr>
        <p:txBody>
          <a:bodyPr>
            <a:normAutofit fontScale="47500" lnSpcReduction="20000"/>
          </a:bodyPr>
          <a:lstStyle/>
          <a:p>
            <a:r>
              <a:rPr lang="en-US" sz="4200" dirty="0"/>
              <a:t>Accident Insurance can soften the financial impact of an accidental injury by paying a benefit to you to help cover the unexpected out-of-pocket costs related to treating you or your covered family member’s injuries</a:t>
            </a:r>
          </a:p>
          <a:p>
            <a:r>
              <a:rPr lang="en-US" sz="4200" dirty="0"/>
              <a:t>100% paid by you</a:t>
            </a:r>
          </a:p>
          <a:p>
            <a:r>
              <a:rPr lang="en-US" sz="4200" dirty="0"/>
              <a:t>Mutual of Omaha is the new benefit carrier</a:t>
            </a:r>
          </a:p>
          <a:p>
            <a:endParaRPr lang="en-US" dirty="0"/>
          </a:p>
        </p:txBody>
      </p:sp>
      <p:sp>
        <p:nvSpPr>
          <p:cNvPr id="20" name="Content Placeholder 19">
            <a:extLst>
              <a:ext uri="{FF2B5EF4-FFF2-40B4-BE49-F238E27FC236}">
                <a16:creationId xmlns:a16="http://schemas.microsoft.com/office/drawing/2014/main" xmlns="" id="{619DF725-CF4B-4C2D-AB9A-56DC1F8EAE65}"/>
              </a:ext>
            </a:extLst>
          </p:cNvPr>
          <p:cNvSpPr>
            <a:spLocks noGrp="1"/>
          </p:cNvSpPr>
          <p:nvPr>
            <p:ph sz="half" idx="2"/>
          </p:nvPr>
        </p:nvSpPr>
        <p:spPr>
          <a:xfrm>
            <a:off x="6350670" y="2650933"/>
            <a:ext cx="5365753" cy="2707486"/>
          </a:xfrm>
        </p:spPr>
        <p:txBody>
          <a:bodyPr>
            <a:normAutofit fontScale="85000" lnSpcReduction="20000"/>
          </a:bodyPr>
          <a:lstStyle/>
          <a:p>
            <a:r>
              <a:rPr lang="en-US" dirty="0"/>
              <a:t>With Critical Illness insurance, you’ll receive a lump-sum benefit if you are diagnosed with a covered condition that you can use however you would like, including to help pay for: treatment, prescriptions, travel, increased living expenses and more. </a:t>
            </a:r>
          </a:p>
          <a:p>
            <a:r>
              <a:rPr lang="en-US" dirty="0"/>
              <a:t>100% paid by you</a:t>
            </a:r>
          </a:p>
          <a:p>
            <a:r>
              <a:rPr lang="en-US" dirty="0"/>
              <a:t>Mutual of Omaha is the new benefit carrier</a:t>
            </a:r>
          </a:p>
        </p:txBody>
      </p:sp>
      <p:sp>
        <p:nvSpPr>
          <p:cNvPr id="12" name="Text Placeholder 11">
            <a:extLst>
              <a:ext uri="{FF2B5EF4-FFF2-40B4-BE49-F238E27FC236}">
                <a16:creationId xmlns:a16="http://schemas.microsoft.com/office/drawing/2014/main" xmlns="" id="{8E3D3EF6-5BDB-4F74-A0BC-E2E97F94E638}"/>
              </a:ext>
            </a:extLst>
          </p:cNvPr>
          <p:cNvSpPr>
            <a:spLocks noGrp="1"/>
          </p:cNvSpPr>
          <p:nvPr>
            <p:ph type="body" sz="quarter" idx="14"/>
          </p:nvPr>
        </p:nvSpPr>
        <p:spPr>
          <a:xfrm>
            <a:off x="569607" y="1506159"/>
            <a:ext cx="5212080" cy="669584"/>
          </a:xfrm>
        </p:spPr>
        <p:txBody>
          <a:bodyPr/>
          <a:lstStyle/>
          <a:p>
            <a:r>
              <a:rPr lang="en-US" b="1" dirty="0"/>
              <a:t>Kev </a:t>
            </a:r>
            <a:r>
              <a:rPr lang="en-US" b="1" dirty="0" err="1"/>
              <a:t>Pov</a:t>
            </a:r>
            <a:r>
              <a:rPr lang="en-US" b="1" dirty="0"/>
              <a:t> </a:t>
            </a:r>
            <a:r>
              <a:rPr lang="en-US" b="1" dirty="0" err="1"/>
              <a:t>Hwm</a:t>
            </a:r>
            <a:r>
              <a:rPr lang="en-US" b="1" dirty="0"/>
              <a:t> </a:t>
            </a:r>
            <a:r>
              <a:rPr lang="en-US" b="1" dirty="0" err="1"/>
              <a:t>Raug</a:t>
            </a:r>
            <a:r>
              <a:rPr lang="en-US" b="1" dirty="0"/>
              <a:t> Mob </a:t>
            </a:r>
            <a:r>
              <a:rPr lang="en-US" b="1" dirty="0" err="1"/>
              <a:t>Yuam</a:t>
            </a:r>
            <a:r>
              <a:rPr lang="en-US" b="1" dirty="0"/>
              <a:t> Kev</a:t>
            </a:r>
          </a:p>
        </p:txBody>
      </p:sp>
      <p:sp>
        <p:nvSpPr>
          <p:cNvPr id="13" name="Text Placeholder 12">
            <a:extLst>
              <a:ext uri="{FF2B5EF4-FFF2-40B4-BE49-F238E27FC236}">
                <a16:creationId xmlns:a16="http://schemas.microsoft.com/office/drawing/2014/main" xmlns="" id="{598B4463-CC38-426C-AB42-0BF1C34549FA}"/>
              </a:ext>
            </a:extLst>
          </p:cNvPr>
          <p:cNvSpPr>
            <a:spLocks noGrp="1"/>
          </p:cNvSpPr>
          <p:nvPr>
            <p:ph type="body" sz="quarter" idx="15"/>
          </p:nvPr>
        </p:nvSpPr>
        <p:spPr>
          <a:xfrm>
            <a:off x="6350670" y="1478361"/>
            <a:ext cx="5212080" cy="669584"/>
          </a:xfrm>
        </p:spPr>
        <p:txBody>
          <a:bodyPr/>
          <a:lstStyle/>
          <a:p>
            <a:r>
              <a:rPr lang="en-US" b="1" dirty="0"/>
              <a:t>Kev </a:t>
            </a:r>
            <a:r>
              <a:rPr lang="en-US" b="1" dirty="0" err="1"/>
              <a:t>Muaj</a:t>
            </a:r>
            <a:r>
              <a:rPr lang="en-US" b="1" dirty="0"/>
              <a:t> Mob </a:t>
            </a:r>
            <a:r>
              <a:rPr lang="en-US" b="1" dirty="0" err="1"/>
              <a:t>Nyhav</a:t>
            </a:r>
            <a:endParaRPr lang="en-US" b="1" dirty="0"/>
          </a:p>
          <a:p>
            <a:endParaRPr lang="en-US" dirty="0"/>
          </a:p>
          <a:p>
            <a:endParaRPr lang="en-US" dirty="0"/>
          </a:p>
        </p:txBody>
      </p:sp>
      <p:sp>
        <p:nvSpPr>
          <p:cNvPr id="4" name="Slide Number Placeholder 3">
            <a:extLst>
              <a:ext uri="{FF2B5EF4-FFF2-40B4-BE49-F238E27FC236}">
                <a16:creationId xmlns:a16="http://schemas.microsoft.com/office/drawing/2014/main" xmlns="" id="{3AA31513-35B3-4470-885E-3B67CFE95A55}"/>
              </a:ext>
            </a:extLst>
          </p:cNvPr>
          <p:cNvSpPr>
            <a:spLocks noGrp="1"/>
          </p:cNvSpPr>
          <p:nvPr>
            <p:ph type="sldNum" sz="quarter" idx="12"/>
          </p:nvPr>
        </p:nvSpPr>
        <p:spPr/>
        <p:txBody>
          <a:bodyPr/>
          <a:lstStyle/>
          <a:p>
            <a:fld id="{02266A82-7052-4F19-AA33-DE09AC459DCD}" type="slidenum">
              <a:rPr lang="en-US" smtClean="0"/>
              <a:pPr/>
              <a:t>31</a:t>
            </a:fld>
            <a:endParaRPr lang="en-US" dirty="0"/>
          </a:p>
        </p:txBody>
      </p:sp>
      <p:sp>
        <p:nvSpPr>
          <p:cNvPr id="11" name="Rectangle 10">
            <a:extLst>
              <a:ext uri="{FF2B5EF4-FFF2-40B4-BE49-F238E27FC236}">
                <a16:creationId xmlns:a16="http://schemas.microsoft.com/office/drawing/2014/main" xmlns="" id="{83530791-5B5E-9EF2-92DB-181C48DB3D5C}"/>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10;&#10;Description automatically generated">
            <a:extLst>
              <a:ext uri="{FF2B5EF4-FFF2-40B4-BE49-F238E27FC236}">
                <a16:creationId xmlns:a16="http://schemas.microsoft.com/office/drawing/2014/main" xmlns="" id="{E4962923-8538-2EAA-1250-B9CB40C71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16" name="Picture 15">
            <a:extLst>
              <a:ext uri="{FF2B5EF4-FFF2-40B4-BE49-F238E27FC236}">
                <a16:creationId xmlns:a16="http://schemas.microsoft.com/office/drawing/2014/main" xmlns="" id="{92769CEE-4824-1C6F-24F6-45FCB0C88C99}"/>
              </a:ext>
            </a:extLst>
          </p:cNvPr>
          <p:cNvPicPr>
            <a:picLocks noChangeAspect="1"/>
          </p:cNvPicPr>
          <p:nvPr/>
        </p:nvPicPr>
        <p:blipFill>
          <a:blip r:embed="rId4"/>
          <a:stretch>
            <a:fillRect/>
          </a:stretch>
        </p:blipFill>
        <p:spPr>
          <a:xfrm>
            <a:off x="10203658" y="153573"/>
            <a:ext cx="1524795" cy="1047468"/>
          </a:xfrm>
          <a:prstGeom prst="rect">
            <a:avLst/>
          </a:prstGeom>
        </p:spPr>
      </p:pic>
      <p:sp>
        <p:nvSpPr>
          <p:cNvPr id="18" name="Content Placeholder 9">
            <a:extLst>
              <a:ext uri="{FF2B5EF4-FFF2-40B4-BE49-F238E27FC236}">
                <a16:creationId xmlns:a16="http://schemas.microsoft.com/office/drawing/2014/main" xmlns="" id="{BD7A77D2-E1E4-F5E4-BD82-9796D054F647}"/>
              </a:ext>
            </a:extLst>
          </p:cNvPr>
          <p:cNvSpPr txBox="1">
            <a:spLocks/>
          </p:cNvSpPr>
          <p:nvPr/>
        </p:nvSpPr>
        <p:spPr>
          <a:xfrm>
            <a:off x="1014519" y="5691806"/>
            <a:ext cx="9930611" cy="669584"/>
          </a:xfrm>
          <a:prstGeom prst="rect">
            <a:avLst/>
          </a:prstGeom>
        </p:spPr>
        <p:txBody>
          <a:bodyPr vert="horz" lIns="91440" tIns="45720" rIns="91440" bIns="45720" rtlCol="0">
            <a:normAutofit fontScale="25000" lnSpcReduction="20000"/>
          </a:bodyPr>
          <a:lstStyle>
            <a:lvl1pPr marL="341305" indent="-341305" algn="l" defTabSz="914377"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latin typeface="+mn-lt"/>
                <a:ea typeface="+mn-ea"/>
                <a:cs typeface="+mn-cs"/>
              </a:defRPr>
            </a:lvl1pPr>
            <a:lvl2pPr marL="804843"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tabLst>
                <a:tab pos="804843" algn="l"/>
              </a:tabLst>
              <a:defRPr sz="2000" b="0" kern="1200">
                <a:solidFill>
                  <a:schemeClr val="tx1"/>
                </a:solidFill>
                <a:latin typeface="+mn-lt"/>
                <a:ea typeface="+mn-ea"/>
                <a:cs typeface="+mn-cs"/>
              </a:defRPr>
            </a:lvl2pPr>
            <a:lvl3pPr marL="120170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800" b="0" kern="1200">
                <a:solidFill>
                  <a:schemeClr val="tx1"/>
                </a:solidFill>
                <a:latin typeface="+mn-lt"/>
                <a:ea typeface="+mn-ea"/>
                <a:cs typeface="+mn-cs"/>
              </a:defRPr>
            </a:lvl3pPr>
            <a:lvl4pPr marL="1650959"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b="0" kern="1200">
                <a:solidFill>
                  <a:schemeClr val="tx1"/>
                </a:solidFill>
                <a:latin typeface="+mn-lt"/>
                <a:ea typeface="+mn-ea"/>
                <a:cs typeface="+mn-cs"/>
              </a:defRPr>
            </a:lvl4pPr>
            <a:lvl5pPr marL="2116086" indent="-228594" algn="l" defTabSz="914377" rtl="0" eaLnBrk="1" latinLnBrk="0" hangingPunct="1">
              <a:lnSpc>
                <a:spcPct val="100000"/>
              </a:lnSpc>
              <a:spcBef>
                <a:spcPts val="500"/>
              </a:spcBef>
              <a:spcAft>
                <a:spcPts val="600"/>
              </a:spcAft>
              <a:buClr>
                <a:schemeClr val="accent2"/>
              </a:buClr>
              <a:buFont typeface="Arial" panose="020B0604020202020204" pitchFamily="34" charset="0"/>
              <a:buChar char="•"/>
              <a:defRPr sz="1600" b="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500" b="1" dirty="0">
                <a:solidFill>
                  <a:schemeClr val="accent3">
                    <a:lumMod val="75000"/>
                    <a:lumOff val="25000"/>
                  </a:schemeClr>
                </a:solidFill>
              </a:rPr>
              <a:t>Both coverages offer a Wellness Incentive of $100 per covered member per year!</a:t>
            </a:r>
          </a:p>
          <a:p>
            <a:pPr marL="0" indent="0" algn="ctr">
              <a:buNone/>
            </a:pPr>
            <a:r>
              <a:rPr lang="en-US" sz="5500" b="1" dirty="0">
                <a:solidFill>
                  <a:schemeClr val="accent3">
                    <a:lumMod val="75000"/>
                    <a:lumOff val="25000"/>
                  </a:schemeClr>
                </a:solidFill>
              </a:rPr>
              <a:t>This benefit can allow the plan to pay for itself!</a:t>
            </a:r>
          </a:p>
          <a:p>
            <a:endParaRPr lang="en-US" dirty="0"/>
          </a:p>
          <a:p>
            <a:endParaRPr lang="en-US" dirty="0"/>
          </a:p>
        </p:txBody>
      </p:sp>
    </p:spTree>
    <p:extLst>
      <p:ext uri="{BB962C8B-B14F-4D97-AF65-F5344CB8AC3E}">
        <p14:creationId xmlns:p14="http://schemas.microsoft.com/office/powerpoint/2010/main" val="3798037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17EEB416-5884-4582-97EE-0D828F449206}"/>
              </a:ext>
            </a:extLst>
          </p:cNvPr>
          <p:cNvSpPr>
            <a:spLocks noGrp="1"/>
          </p:cNvSpPr>
          <p:nvPr>
            <p:ph type="ctrTitle"/>
          </p:nvPr>
        </p:nvSpPr>
        <p:spPr>
          <a:xfrm>
            <a:off x="578835" y="6183039"/>
            <a:ext cx="11564527" cy="777164"/>
          </a:xfrm>
        </p:spPr>
        <p:txBody>
          <a:bodyPr/>
          <a:lstStyle/>
          <a:p>
            <a:r>
              <a:rPr lang="en-US" sz="3800" dirty="0"/>
              <a:t>Employee Assistance </a:t>
            </a:r>
            <a:r>
              <a:rPr lang="en-US" sz="3800" dirty="0" smtClean="0"/>
              <a:t>Program</a:t>
            </a:r>
            <a:br>
              <a:rPr lang="en-US" sz="3800" dirty="0" smtClean="0"/>
            </a:br>
            <a:r>
              <a:rPr lang="en-US" sz="3800" dirty="0"/>
              <a:t>(</a:t>
            </a:r>
            <a:r>
              <a:rPr lang="en-US" sz="3800" dirty="0" err="1"/>
              <a:t>Txoj</a:t>
            </a:r>
            <a:r>
              <a:rPr lang="en-US" sz="3800" dirty="0"/>
              <a:t> Kev </a:t>
            </a:r>
            <a:r>
              <a:rPr lang="en-US" sz="3800" dirty="0" err="1"/>
              <a:t>Pab</a:t>
            </a:r>
            <a:r>
              <a:rPr lang="en-US" sz="3800" dirty="0"/>
              <a:t> </a:t>
            </a:r>
            <a:r>
              <a:rPr lang="en-US" sz="3800" dirty="0" err="1"/>
              <a:t>Txhawb</a:t>
            </a:r>
            <a:r>
              <a:rPr lang="en-US" sz="3800" dirty="0"/>
              <a:t> </a:t>
            </a:r>
            <a:r>
              <a:rPr lang="en-US" sz="3800" dirty="0" err="1"/>
              <a:t>Neeg</a:t>
            </a:r>
            <a:r>
              <a:rPr lang="en-US" sz="3800" dirty="0"/>
              <a:t> </a:t>
            </a:r>
            <a:r>
              <a:rPr lang="en-US" sz="3800" dirty="0" err="1"/>
              <a:t>Ua</a:t>
            </a:r>
            <a:r>
              <a:rPr lang="en-US" sz="3800" dirty="0"/>
              <a:t> </a:t>
            </a:r>
            <a:r>
              <a:rPr lang="en-US" sz="3800" dirty="0" err="1"/>
              <a:t>Hauj</a:t>
            </a:r>
            <a:r>
              <a:rPr lang="en-US" sz="3800" dirty="0"/>
              <a:t> </a:t>
            </a:r>
            <a:r>
              <a:rPr lang="en-US" sz="3800" dirty="0" err="1"/>
              <a:t>Lwm</a:t>
            </a:r>
            <a:r>
              <a:rPr lang="en-US" sz="3800" dirty="0"/>
              <a:t>) (</a:t>
            </a:r>
            <a:r>
              <a:rPr lang="en-US" sz="3800" dirty="0" smtClean="0"/>
              <a:t>EAP)</a:t>
            </a:r>
            <a:endParaRPr lang="en-US" sz="3800" dirty="0"/>
          </a:p>
        </p:txBody>
      </p:sp>
    </p:spTree>
    <p:extLst>
      <p:ext uri="{BB962C8B-B14F-4D97-AF65-F5344CB8AC3E}">
        <p14:creationId xmlns:p14="http://schemas.microsoft.com/office/powerpoint/2010/main" val="10811193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347D10-62E1-345C-BFC8-44B804A32B36}"/>
              </a:ext>
            </a:extLst>
          </p:cNvPr>
          <p:cNvSpPr>
            <a:spLocks noGrp="1"/>
          </p:cNvSpPr>
          <p:nvPr>
            <p:ph type="title"/>
          </p:nvPr>
        </p:nvSpPr>
        <p:spPr>
          <a:xfrm>
            <a:off x="569604" y="480426"/>
            <a:ext cx="11003268" cy="720618"/>
          </a:xfrm>
          <a:noFill/>
        </p:spPr>
        <p:txBody>
          <a:bodyPr/>
          <a:lstStyle/>
          <a:p>
            <a:r>
              <a:rPr lang="en-US" sz="3000" dirty="0"/>
              <a:t>Employee assistance </a:t>
            </a:r>
            <a:r>
              <a:rPr lang="en-US" sz="3000" dirty="0" smtClean="0"/>
              <a:t>program</a:t>
            </a:r>
            <a:br>
              <a:rPr lang="en-US" sz="3000" dirty="0" smtClean="0"/>
            </a:br>
            <a:r>
              <a:rPr lang="en-US" sz="3000" dirty="0"/>
              <a:t>(</a:t>
            </a:r>
            <a:r>
              <a:rPr lang="en-US" sz="3000" dirty="0" err="1"/>
              <a:t>Txoj</a:t>
            </a:r>
            <a:r>
              <a:rPr lang="en-US" sz="3000" dirty="0"/>
              <a:t> Kev </a:t>
            </a:r>
            <a:r>
              <a:rPr lang="en-US" sz="3000" dirty="0" err="1"/>
              <a:t>Pab</a:t>
            </a:r>
            <a:r>
              <a:rPr lang="en-US" sz="3000" dirty="0"/>
              <a:t> </a:t>
            </a:r>
            <a:r>
              <a:rPr lang="en-US" sz="3000" dirty="0" err="1"/>
              <a:t>Txhawb</a:t>
            </a:r>
            <a:r>
              <a:rPr lang="en-US" sz="3000" dirty="0"/>
              <a:t> </a:t>
            </a:r>
            <a:r>
              <a:rPr lang="en-US" sz="3000" dirty="0" err="1"/>
              <a:t>Neeg</a:t>
            </a:r>
            <a:r>
              <a:rPr lang="en-US" sz="3000" dirty="0"/>
              <a:t> </a:t>
            </a:r>
            <a:r>
              <a:rPr lang="en-US" sz="3000" dirty="0" err="1"/>
              <a:t>Ua</a:t>
            </a:r>
            <a:r>
              <a:rPr lang="en-US" sz="3000" dirty="0"/>
              <a:t> </a:t>
            </a:r>
            <a:r>
              <a:rPr lang="en-US" sz="3000" dirty="0" err="1"/>
              <a:t>Hauj</a:t>
            </a:r>
            <a:r>
              <a:rPr lang="en-US" sz="3000" dirty="0"/>
              <a:t> </a:t>
            </a:r>
            <a:r>
              <a:rPr lang="en-US" sz="3000" dirty="0" err="1"/>
              <a:t>Lwm</a:t>
            </a:r>
            <a:r>
              <a:rPr lang="en-US" sz="3000" dirty="0"/>
              <a:t>) (</a:t>
            </a:r>
            <a:r>
              <a:rPr lang="en-US" sz="3000" dirty="0" smtClean="0"/>
              <a:t>EAP)</a:t>
            </a:r>
            <a:endParaRPr lang="en-US" sz="3000" dirty="0"/>
          </a:p>
        </p:txBody>
      </p:sp>
      <p:sp>
        <p:nvSpPr>
          <p:cNvPr id="3" name="Content Placeholder 2">
            <a:extLst>
              <a:ext uri="{FF2B5EF4-FFF2-40B4-BE49-F238E27FC236}">
                <a16:creationId xmlns:a16="http://schemas.microsoft.com/office/drawing/2014/main" xmlns="" id="{8D692B99-CEC2-3BD6-E5D2-DCA613EF7354}"/>
              </a:ext>
            </a:extLst>
          </p:cNvPr>
          <p:cNvSpPr>
            <a:spLocks noGrp="1"/>
          </p:cNvSpPr>
          <p:nvPr>
            <p:ph sz="half" idx="1"/>
          </p:nvPr>
        </p:nvSpPr>
        <p:spPr/>
        <p:txBody>
          <a:bodyPr>
            <a:normAutofit/>
          </a:bodyPr>
          <a:lstStyle/>
          <a:p>
            <a:r>
              <a:rPr lang="en-US" dirty="0"/>
              <a:t>100% paid by Masters Gallery</a:t>
            </a:r>
          </a:p>
          <a:p>
            <a:r>
              <a:rPr lang="en-US" dirty="0"/>
              <a:t>Mutual of Omaha is the new benefit carrier</a:t>
            </a:r>
          </a:p>
          <a:p>
            <a:r>
              <a:rPr lang="en-US" dirty="0"/>
              <a:t>Up to three (3) sessions per issue per year</a:t>
            </a:r>
          </a:p>
          <a:p>
            <a:r>
              <a:rPr lang="en-US" dirty="0"/>
              <a:t>Unlimited 24/7 access to counselors – </a:t>
            </a:r>
            <a:r>
              <a:rPr lang="en-US" b="1" dirty="0"/>
              <a:t>CONFIDENTIAL!</a:t>
            </a:r>
          </a:p>
          <a:p>
            <a:pPr lvl="1"/>
            <a:r>
              <a:rPr lang="en-US" dirty="0"/>
              <a:t>Over the phone</a:t>
            </a:r>
          </a:p>
          <a:p>
            <a:pPr lvl="1"/>
            <a:r>
              <a:rPr lang="en-US" dirty="0"/>
              <a:t>In person</a:t>
            </a:r>
          </a:p>
          <a:p>
            <a:endParaRPr lang="en-US" dirty="0"/>
          </a:p>
          <a:p>
            <a:endParaRPr lang="en-US" dirty="0"/>
          </a:p>
        </p:txBody>
      </p:sp>
      <p:sp>
        <p:nvSpPr>
          <p:cNvPr id="4" name="Content Placeholder 3">
            <a:extLst>
              <a:ext uri="{FF2B5EF4-FFF2-40B4-BE49-F238E27FC236}">
                <a16:creationId xmlns:a16="http://schemas.microsoft.com/office/drawing/2014/main" xmlns="" id="{328BEBB9-A9FA-B108-8333-4D95A80300E4}"/>
              </a:ext>
            </a:extLst>
          </p:cNvPr>
          <p:cNvSpPr>
            <a:spLocks noGrp="1"/>
          </p:cNvSpPr>
          <p:nvPr>
            <p:ph sz="half" idx="2"/>
          </p:nvPr>
        </p:nvSpPr>
        <p:spPr>
          <a:xfrm>
            <a:off x="6362700" y="2201780"/>
            <a:ext cx="5212080" cy="3293470"/>
          </a:xfrm>
        </p:spPr>
        <p:txBody>
          <a:bodyPr>
            <a:normAutofit/>
          </a:bodyPr>
          <a:lstStyle/>
          <a:p>
            <a:r>
              <a:rPr lang="en-US" dirty="0"/>
              <a:t>Personal, legal and financial assistance</a:t>
            </a:r>
          </a:p>
          <a:p>
            <a:r>
              <a:rPr lang="en-US" dirty="0"/>
              <a:t>Online tools, tutorials, videos and much more!</a:t>
            </a:r>
          </a:p>
          <a:p>
            <a:r>
              <a:rPr lang="en-US" dirty="0"/>
              <a:t>More information will be posted, emailed, and available via </a:t>
            </a:r>
            <a:r>
              <a:rPr lang="en-US" dirty="0" err="1"/>
              <a:t>MyMGF</a:t>
            </a:r>
            <a:r>
              <a:rPr lang="en-US" dirty="0"/>
              <a:t> and UKG in January</a:t>
            </a:r>
          </a:p>
          <a:p>
            <a:endParaRPr lang="en-US" dirty="0"/>
          </a:p>
        </p:txBody>
      </p:sp>
      <p:sp>
        <p:nvSpPr>
          <p:cNvPr id="5" name="Slide Number Placeholder 4">
            <a:extLst>
              <a:ext uri="{FF2B5EF4-FFF2-40B4-BE49-F238E27FC236}">
                <a16:creationId xmlns:a16="http://schemas.microsoft.com/office/drawing/2014/main" xmlns="" id="{7C6D9481-8B0F-79BC-AC6A-6148453DAE9F}"/>
              </a:ext>
            </a:extLst>
          </p:cNvPr>
          <p:cNvSpPr>
            <a:spLocks noGrp="1"/>
          </p:cNvSpPr>
          <p:nvPr>
            <p:ph type="sldNum" sz="quarter" idx="12"/>
          </p:nvPr>
        </p:nvSpPr>
        <p:spPr/>
        <p:txBody>
          <a:bodyPr/>
          <a:lstStyle/>
          <a:p>
            <a:fld id="{02266A82-7052-4F19-AA33-DE09AC459DCD}" type="slidenum">
              <a:rPr lang="en-US" smtClean="0"/>
              <a:pPr/>
              <a:t>33</a:t>
            </a:fld>
            <a:endParaRPr lang="en-US" dirty="0"/>
          </a:p>
        </p:txBody>
      </p:sp>
      <p:sp>
        <p:nvSpPr>
          <p:cNvPr id="6" name="Rectangle 5">
            <a:extLst>
              <a:ext uri="{FF2B5EF4-FFF2-40B4-BE49-F238E27FC236}">
                <a16:creationId xmlns:a16="http://schemas.microsoft.com/office/drawing/2014/main" xmlns="" id="{C0B03955-E26F-3269-F1D0-A8031683CFAD}"/>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xmlns="" id="{69A11DFF-3DDA-0710-1333-DDD0FEF15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8" name="Picture 7">
            <a:extLst>
              <a:ext uri="{FF2B5EF4-FFF2-40B4-BE49-F238E27FC236}">
                <a16:creationId xmlns:a16="http://schemas.microsoft.com/office/drawing/2014/main" xmlns="" id="{619DBCA5-39D0-29ED-3970-249A6B92FA31}"/>
              </a:ext>
            </a:extLst>
          </p:cNvPr>
          <p:cNvPicPr>
            <a:picLocks noChangeAspect="1"/>
          </p:cNvPicPr>
          <p:nvPr/>
        </p:nvPicPr>
        <p:blipFill>
          <a:blip r:embed="rId3"/>
          <a:stretch>
            <a:fillRect/>
          </a:stretch>
        </p:blipFill>
        <p:spPr>
          <a:xfrm>
            <a:off x="10486046" y="153576"/>
            <a:ext cx="1524795" cy="1047468"/>
          </a:xfrm>
          <a:prstGeom prst="rect">
            <a:avLst/>
          </a:prstGeom>
        </p:spPr>
      </p:pic>
    </p:spTree>
    <p:extLst>
      <p:ext uri="{BB962C8B-B14F-4D97-AF65-F5344CB8AC3E}">
        <p14:creationId xmlns:p14="http://schemas.microsoft.com/office/powerpoint/2010/main" val="40256520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xmlns="" id="{5E336B3A-8B50-4762-8F6E-1AF2D9FF5FEB}"/>
              </a:ext>
            </a:extLst>
          </p:cNvPr>
          <p:cNvSpPr>
            <a:spLocks noGrp="1"/>
          </p:cNvSpPr>
          <p:nvPr>
            <p:ph type="ctrTitle"/>
          </p:nvPr>
        </p:nvSpPr>
        <p:spPr/>
        <p:txBody>
          <a:bodyPr/>
          <a:lstStyle/>
          <a:p>
            <a:r>
              <a:rPr lang="en-US" dirty="0" err="1"/>
              <a:t>Cov</a:t>
            </a:r>
            <a:r>
              <a:rPr lang="en-US" dirty="0"/>
              <a:t> </a:t>
            </a:r>
            <a:r>
              <a:rPr lang="en-US" dirty="0" err="1"/>
              <a:t>Muaj</a:t>
            </a:r>
            <a:r>
              <a:rPr lang="en-US" dirty="0"/>
              <a:t> </a:t>
            </a:r>
            <a:r>
              <a:rPr lang="en-US" dirty="0" err="1"/>
              <a:t>Nqis</a:t>
            </a:r>
            <a:r>
              <a:rPr lang="en-US" dirty="0"/>
              <a:t> </a:t>
            </a:r>
            <a:r>
              <a:rPr lang="en-US" dirty="0" err="1"/>
              <a:t>Ntxiv</a:t>
            </a:r>
            <a:endParaRPr lang="en-US" dirty="0"/>
          </a:p>
        </p:txBody>
      </p:sp>
    </p:spTree>
    <p:extLst>
      <p:ext uri="{BB962C8B-B14F-4D97-AF65-F5344CB8AC3E}">
        <p14:creationId xmlns:p14="http://schemas.microsoft.com/office/powerpoint/2010/main" val="20558812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D1E77EFD-59F6-40B8-B869-613396510FD1}"/>
              </a:ext>
            </a:extLst>
          </p:cNvPr>
          <p:cNvSpPr>
            <a:spLocks noGrp="1"/>
          </p:cNvSpPr>
          <p:nvPr>
            <p:ph type="title"/>
          </p:nvPr>
        </p:nvSpPr>
        <p:spPr>
          <a:xfrm>
            <a:off x="569604" y="510407"/>
            <a:ext cx="11003268" cy="720618"/>
          </a:xfrm>
        </p:spPr>
        <p:txBody>
          <a:bodyPr/>
          <a:lstStyle/>
          <a:p>
            <a:r>
              <a:rPr lang="en-US" dirty="0"/>
              <a:t>Valuable Extra Benefits</a:t>
            </a:r>
          </a:p>
        </p:txBody>
      </p:sp>
      <p:sp>
        <p:nvSpPr>
          <p:cNvPr id="7" name="Content Placeholder 6">
            <a:extLst>
              <a:ext uri="{FF2B5EF4-FFF2-40B4-BE49-F238E27FC236}">
                <a16:creationId xmlns:a16="http://schemas.microsoft.com/office/drawing/2014/main" xmlns="" id="{D4FBAFC4-8DC9-4BA9-A37F-CA7D4DC65A89}"/>
              </a:ext>
            </a:extLst>
          </p:cNvPr>
          <p:cNvSpPr>
            <a:spLocks noGrp="1"/>
          </p:cNvSpPr>
          <p:nvPr>
            <p:ph idx="1"/>
          </p:nvPr>
        </p:nvSpPr>
        <p:spPr/>
        <p:txBody>
          <a:bodyPr/>
          <a:lstStyle/>
          <a:p>
            <a:r>
              <a:rPr lang="en-US" dirty="0"/>
              <a:t>OneAmerica 401K</a:t>
            </a:r>
          </a:p>
          <a:p>
            <a:r>
              <a:rPr lang="en-US" dirty="0"/>
              <a:t>Center for Health and Wellness – Near-Site Wellness Centers</a:t>
            </a:r>
          </a:p>
          <a:p>
            <a:r>
              <a:rPr lang="en-US" dirty="0"/>
              <a:t>AAA Coverage</a:t>
            </a:r>
          </a:p>
        </p:txBody>
      </p:sp>
      <p:pic>
        <p:nvPicPr>
          <p:cNvPr id="11" name="Picture Placeholder 10" descr="A person with curly hair&#10;&#10;Description automatically generated with medium confidence">
            <a:extLst>
              <a:ext uri="{FF2B5EF4-FFF2-40B4-BE49-F238E27FC236}">
                <a16:creationId xmlns:a16="http://schemas.microsoft.com/office/drawing/2014/main" xmlns="" id="{1D178357-1306-4176-AF59-DBB5A9CDD96C}"/>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6221413" y="1560923"/>
            <a:ext cx="5970587" cy="3886200"/>
          </a:xfrm>
        </p:spPr>
      </p:pic>
      <p:sp>
        <p:nvSpPr>
          <p:cNvPr id="4" name="Slide Number Placeholder 3">
            <a:extLst>
              <a:ext uri="{FF2B5EF4-FFF2-40B4-BE49-F238E27FC236}">
                <a16:creationId xmlns:a16="http://schemas.microsoft.com/office/drawing/2014/main" xmlns="" id="{73009CD6-DA35-4BB5-9DE2-E1F114BB863F}"/>
              </a:ext>
            </a:extLst>
          </p:cNvPr>
          <p:cNvSpPr>
            <a:spLocks noGrp="1"/>
          </p:cNvSpPr>
          <p:nvPr>
            <p:ph type="sldNum" sz="quarter" idx="12"/>
          </p:nvPr>
        </p:nvSpPr>
        <p:spPr/>
        <p:txBody>
          <a:bodyPr/>
          <a:lstStyle/>
          <a:p>
            <a:fld id="{02266A82-7052-4F19-AA33-DE09AC459DCD}" type="slidenum">
              <a:rPr lang="en-US" smtClean="0"/>
              <a:pPr/>
              <a:t>35</a:t>
            </a:fld>
            <a:endParaRPr lang="en-US" dirty="0"/>
          </a:p>
        </p:txBody>
      </p:sp>
      <p:sp>
        <p:nvSpPr>
          <p:cNvPr id="8" name="Rectangle 7">
            <a:extLst>
              <a:ext uri="{FF2B5EF4-FFF2-40B4-BE49-F238E27FC236}">
                <a16:creationId xmlns:a16="http://schemas.microsoft.com/office/drawing/2014/main" xmlns="" id="{0D306230-3DF6-4A59-7A46-140FE5E0D72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xmlns="" id="{D9BAAA2B-2A76-175E-3AFD-FA89218B5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27379631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99DD3E9-E8BE-46FB-A76E-E66AF34D6C20}"/>
              </a:ext>
            </a:extLst>
          </p:cNvPr>
          <p:cNvSpPr>
            <a:spLocks noGrp="1"/>
          </p:cNvSpPr>
          <p:nvPr>
            <p:ph type="ctrTitle"/>
          </p:nvPr>
        </p:nvSpPr>
        <p:spPr/>
        <p:txBody>
          <a:bodyPr/>
          <a:lstStyle/>
          <a:p>
            <a:r>
              <a:rPr lang="en-US" dirty="0"/>
              <a:t>Rates / contributions</a:t>
            </a:r>
          </a:p>
        </p:txBody>
      </p:sp>
    </p:spTree>
    <p:extLst>
      <p:ext uri="{BB962C8B-B14F-4D97-AF65-F5344CB8AC3E}">
        <p14:creationId xmlns:p14="http://schemas.microsoft.com/office/powerpoint/2010/main" val="7241066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6190C-6EAA-43FB-A784-F97ECEDC9AE0}"/>
              </a:ext>
            </a:extLst>
          </p:cNvPr>
          <p:cNvSpPr>
            <a:spLocks noGrp="1"/>
          </p:cNvSpPr>
          <p:nvPr>
            <p:ph type="title"/>
          </p:nvPr>
        </p:nvSpPr>
        <p:spPr>
          <a:xfrm>
            <a:off x="569604" y="517359"/>
            <a:ext cx="11003268" cy="720618"/>
          </a:xfrm>
          <a:noFill/>
        </p:spPr>
        <p:txBody>
          <a:bodyPr/>
          <a:lstStyle/>
          <a:p>
            <a:r>
              <a:rPr lang="en-US" dirty="0"/>
              <a:t>Benefit Costs (Bi-weekly)</a:t>
            </a:r>
          </a:p>
        </p:txBody>
      </p:sp>
      <p:sp>
        <p:nvSpPr>
          <p:cNvPr id="8" name="Rectangle 7">
            <a:extLst>
              <a:ext uri="{FF2B5EF4-FFF2-40B4-BE49-F238E27FC236}">
                <a16:creationId xmlns:a16="http://schemas.microsoft.com/office/drawing/2014/main" xmlns="" id="{8F54AE76-0B7C-B33F-99D5-6B11E5197D79}"/>
              </a:ext>
            </a:extLst>
          </p:cNvPr>
          <p:cNvSpPr/>
          <p:nvPr/>
        </p:nvSpPr>
        <p:spPr>
          <a:xfrm>
            <a:off x="10153291" y="5620629"/>
            <a:ext cx="1419582"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10">
            <a:extLst>
              <a:ext uri="{FF2B5EF4-FFF2-40B4-BE49-F238E27FC236}">
                <a16:creationId xmlns:a16="http://schemas.microsoft.com/office/drawing/2014/main" xmlns="" id="{A3BDFAE8-60B6-52E9-84FD-EF834628F451}"/>
              </a:ext>
            </a:extLst>
          </p:cNvPr>
          <p:cNvGraphicFramePr>
            <a:graphicFrameLocks noGrp="1"/>
          </p:cNvGraphicFramePr>
          <p:nvPr>
            <p:ph idx="1"/>
            <p:extLst>
              <p:ext uri="{D42A27DB-BD31-4B8C-83A1-F6EECF244321}">
                <p14:modId xmlns:p14="http://schemas.microsoft.com/office/powerpoint/2010/main" val="2845056373"/>
              </p:ext>
            </p:extLst>
          </p:nvPr>
        </p:nvGraphicFramePr>
        <p:xfrm>
          <a:off x="594521" y="1329357"/>
          <a:ext cx="11002958" cy="4266248"/>
        </p:xfrm>
        <a:graphic>
          <a:graphicData uri="http://schemas.openxmlformats.org/drawingml/2006/table">
            <a:tbl>
              <a:tblPr firstRow="1" bandRow="1">
                <a:tableStyleId>{21E4AEA4-8DFA-4A89-87EB-49C32662AFE0}</a:tableStyleId>
              </a:tblPr>
              <a:tblGrid>
                <a:gridCol w="1716086">
                  <a:extLst>
                    <a:ext uri="{9D8B030D-6E8A-4147-A177-3AD203B41FA5}">
                      <a16:colId xmlns:a16="http://schemas.microsoft.com/office/drawing/2014/main" xmlns="" val="2930883352"/>
                    </a:ext>
                  </a:extLst>
                </a:gridCol>
                <a:gridCol w="1160859">
                  <a:extLst>
                    <a:ext uri="{9D8B030D-6E8A-4147-A177-3AD203B41FA5}">
                      <a16:colId xmlns:a16="http://schemas.microsoft.com/office/drawing/2014/main" xmlns="" val="4169724052"/>
                    </a:ext>
                  </a:extLst>
                </a:gridCol>
                <a:gridCol w="1160859">
                  <a:extLst>
                    <a:ext uri="{9D8B030D-6E8A-4147-A177-3AD203B41FA5}">
                      <a16:colId xmlns:a16="http://schemas.microsoft.com/office/drawing/2014/main" xmlns="" val="2128437562"/>
                    </a:ext>
                  </a:extLst>
                </a:gridCol>
                <a:gridCol w="1160859">
                  <a:extLst>
                    <a:ext uri="{9D8B030D-6E8A-4147-A177-3AD203B41FA5}">
                      <a16:colId xmlns:a16="http://schemas.microsoft.com/office/drawing/2014/main" xmlns="" val="3844058587"/>
                    </a:ext>
                  </a:extLst>
                </a:gridCol>
                <a:gridCol w="1160859">
                  <a:extLst>
                    <a:ext uri="{9D8B030D-6E8A-4147-A177-3AD203B41FA5}">
                      <a16:colId xmlns:a16="http://schemas.microsoft.com/office/drawing/2014/main" xmlns="" val="4026435810"/>
                    </a:ext>
                  </a:extLst>
                </a:gridCol>
                <a:gridCol w="1160859">
                  <a:extLst>
                    <a:ext uri="{9D8B030D-6E8A-4147-A177-3AD203B41FA5}">
                      <a16:colId xmlns:a16="http://schemas.microsoft.com/office/drawing/2014/main" xmlns="" val="3409843519"/>
                    </a:ext>
                  </a:extLst>
                </a:gridCol>
                <a:gridCol w="1160859">
                  <a:extLst>
                    <a:ext uri="{9D8B030D-6E8A-4147-A177-3AD203B41FA5}">
                      <a16:colId xmlns:a16="http://schemas.microsoft.com/office/drawing/2014/main" xmlns="" val="4029915157"/>
                    </a:ext>
                  </a:extLst>
                </a:gridCol>
                <a:gridCol w="1160859">
                  <a:extLst>
                    <a:ext uri="{9D8B030D-6E8A-4147-A177-3AD203B41FA5}">
                      <a16:colId xmlns:a16="http://schemas.microsoft.com/office/drawing/2014/main" xmlns="" val="1801864683"/>
                    </a:ext>
                  </a:extLst>
                </a:gridCol>
                <a:gridCol w="1160859">
                  <a:extLst>
                    <a:ext uri="{9D8B030D-6E8A-4147-A177-3AD203B41FA5}">
                      <a16:colId xmlns:a16="http://schemas.microsoft.com/office/drawing/2014/main" xmlns="" val="3692382041"/>
                    </a:ext>
                  </a:extLst>
                </a:gridCol>
              </a:tblGrid>
              <a:tr h="370840">
                <a:tc rowSpan="2">
                  <a:txBody>
                    <a:bodyPr/>
                    <a:lstStyle/>
                    <a:p>
                      <a:pPr algn="ctr"/>
                      <a:r>
                        <a:rPr lang="en-US" dirty="0"/>
                        <a:t>Payroll Deductions</a:t>
                      </a:r>
                    </a:p>
                  </a:txBody>
                  <a:tcPr anchor="ctr">
                    <a:solidFill>
                      <a:srgbClr val="0481C6"/>
                    </a:solidFill>
                  </a:tcPr>
                </a:tc>
                <a:tc gridSpan="2">
                  <a:txBody>
                    <a:bodyPr/>
                    <a:lstStyle/>
                    <a:p>
                      <a:pPr algn="ctr"/>
                      <a:r>
                        <a:rPr lang="en-US" dirty="0"/>
                        <a:t>Employee Only</a:t>
                      </a:r>
                    </a:p>
                  </a:txBody>
                  <a:tcPr anchor="ctr">
                    <a:solidFill>
                      <a:srgbClr val="0481C6"/>
                    </a:solidFill>
                  </a:tcPr>
                </a:tc>
                <a:tc hMerge="1">
                  <a:txBody>
                    <a:bodyPr/>
                    <a:lstStyle/>
                    <a:p>
                      <a:endParaRPr lang="en-US" dirty="0"/>
                    </a:p>
                  </a:txBody>
                  <a:tcPr/>
                </a:tc>
                <a:tc gridSpan="2">
                  <a:txBody>
                    <a:bodyPr/>
                    <a:lstStyle/>
                    <a:p>
                      <a:pPr algn="ctr"/>
                      <a:r>
                        <a:rPr lang="en-US" dirty="0"/>
                        <a:t>Employee + Spouse</a:t>
                      </a:r>
                    </a:p>
                  </a:txBody>
                  <a:tcPr anchor="ctr">
                    <a:solidFill>
                      <a:srgbClr val="0481C6"/>
                    </a:solidFill>
                  </a:tcPr>
                </a:tc>
                <a:tc hMerge="1">
                  <a:txBody>
                    <a:bodyPr/>
                    <a:lstStyle/>
                    <a:p>
                      <a:endParaRPr lang="en-US" dirty="0"/>
                    </a:p>
                  </a:txBody>
                  <a:tcPr/>
                </a:tc>
                <a:tc gridSpan="2">
                  <a:txBody>
                    <a:bodyPr/>
                    <a:lstStyle/>
                    <a:p>
                      <a:pPr algn="ctr"/>
                      <a:r>
                        <a:rPr lang="en-US" dirty="0"/>
                        <a:t>Employee + Child(ren)</a:t>
                      </a:r>
                    </a:p>
                  </a:txBody>
                  <a:tcPr anchor="ctr">
                    <a:solidFill>
                      <a:srgbClr val="0481C6"/>
                    </a:solidFill>
                  </a:tcPr>
                </a:tc>
                <a:tc hMerge="1">
                  <a:txBody>
                    <a:bodyPr/>
                    <a:lstStyle/>
                    <a:p>
                      <a:endParaRPr lang="en-US" dirty="0"/>
                    </a:p>
                  </a:txBody>
                  <a:tcPr/>
                </a:tc>
                <a:tc gridSpan="2">
                  <a:txBody>
                    <a:bodyPr/>
                    <a:lstStyle/>
                    <a:p>
                      <a:pPr algn="ctr"/>
                      <a:r>
                        <a:rPr lang="en-US" dirty="0"/>
                        <a:t>Employee + Family</a:t>
                      </a:r>
                    </a:p>
                  </a:txBody>
                  <a:tcPr anchor="ctr">
                    <a:solidFill>
                      <a:srgbClr val="0481C6"/>
                    </a:solidFill>
                  </a:tcPr>
                </a:tc>
                <a:tc hMerge="1">
                  <a:txBody>
                    <a:bodyPr/>
                    <a:lstStyle/>
                    <a:p>
                      <a:endParaRPr lang="en-US" dirty="0"/>
                    </a:p>
                  </a:txBody>
                  <a:tcPr/>
                </a:tc>
                <a:extLst>
                  <a:ext uri="{0D108BD9-81ED-4DB2-BD59-A6C34878D82A}">
                    <a16:rowId xmlns:a16="http://schemas.microsoft.com/office/drawing/2014/main" xmlns="" val="3535779147"/>
                  </a:ext>
                </a:extLst>
              </a:tr>
              <a:tr h="370840">
                <a:tc vMerge="1">
                  <a:txBody>
                    <a:bodyPr/>
                    <a:lstStyle/>
                    <a:p>
                      <a:endParaRPr lang="en-US" dirty="0"/>
                    </a:p>
                  </a:txBody>
                  <a:tcPr/>
                </a:tc>
                <a:tc>
                  <a:txBody>
                    <a:bodyPr/>
                    <a:lstStyle/>
                    <a:p>
                      <a:pPr algn="ctr"/>
                      <a:r>
                        <a:rPr lang="en-US" sz="1400" dirty="0">
                          <a:solidFill>
                            <a:schemeClr val="bg1"/>
                          </a:solidFill>
                        </a:rPr>
                        <a:t>Standard</a:t>
                      </a:r>
                    </a:p>
                  </a:txBody>
                  <a:tcPr anchor="ctr">
                    <a:solidFill>
                      <a:srgbClr val="0481C6"/>
                    </a:solidFill>
                  </a:tcPr>
                </a:tc>
                <a:tc>
                  <a:txBody>
                    <a:bodyPr/>
                    <a:lstStyle/>
                    <a:p>
                      <a:pPr algn="ctr"/>
                      <a:r>
                        <a:rPr lang="en-US" sz="1400" dirty="0">
                          <a:solidFill>
                            <a:schemeClr val="bg1"/>
                          </a:solidFill>
                        </a:rPr>
                        <a:t>Well Worker</a:t>
                      </a:r>
                    </a:p>
                  </a:txBody>
                  <a:tcPr anchor="ctr">
                    <a:solidFill>
                      <a:srgbClr val="0481C6"/>
                    </a:solidFill>
                  </a:tcPr>
                </a:tc>
                <a:tc>
                  <a:txBody>
                    <a:bodyPr/>
                    <a:lstStyle/>
                    <a:p>
                      <a:pPr algn="ctr"/>
                      <a:r>
                        <a:rPr lang="en-US" sz="1400" dirty="0">
                          <a:solidFill>
                            <a:schemeClr val="bg1"/>
                          </a:solidFill>
                        </a:rPr>
                        <a:t>Standard</a:t>
                      </a:r>
                    </a:p>
                  </a:txBody>
                  <a:tcPr anchor="ctr">
                    <a:solidFill>
                      <a:srgbClr val="0481C6"/>
                    </a:solidFill>
                  </a:tcPr>
                </a:tc>
                <a:tc>
                  <a:txBody>
                    <a:bodyPr/>
                    <a:lstStyle/>
                    <a:p>
                      <a:pPr algn="ctr"/>
                      <a:r>
                        <a:rPr lang="en-US" sz="1400" dirty="0">
                          <a:solidFill>
                            <a:schemeClr val="bg1"/>
                          </a:solidFill>
                        </a:rPr>
                        <a:t>Well Worker</a:t>
                      </a:r>
                    </a:p>
                  </a:txBody>
                  <a:tcPr anchor="ctr">
                    <a:solidFill>
                      <a:srgbClr val="0481C6"/>
                    </a:solidFill>
                  </a:tcPr>
                </a:tc>
                <a:tc>
                  <a:txBody>
                    <a:bodyPr/>
                    <a:lstStyle/>
                    <a:p>
                      <a:pPr algn="ctr"/>
                      <a:r>
                        <a:rPr lang="en-US" sz="1400" dirty="0">
                          <a:solidFill>
                            <a:schemeClr val="bg1"/>
                          </a:solidFill>
                        </a:rPr>
                        <a:t>Standard</a:t>
                      </a:r>
                    </a:p>
                  </a:txBody>
                  <a:tcPr anchor="ctr">
                    <a:solidFill>
                      <a:srgbClr val="0481C6"/>
                    </a:solidFill>
                  </a:tcPr>
                </a:tc>
                <a:tc>
                  <a:txBody>
                    <a:bodyPr/>
                    <a:lstStyle/>
                    <a:p>
                      <a:pPr algn="ctr"/>
                      <a:r>
                        <a:rPr lang="en-US" sz="1400" dirty="0">
                          <a:solidFill>
                            <a:schemeClr val="bg1"/>
                          </a:solidFill>
                        </a:rPr>
                        <a:t>Well Worker</a:t>
                      </a:r>
                    </a:p>
                  </a:txBody>
                  <a:tcPr anchor="ctr">
                    <a:solidFill>
                      <a:srgbClr val="0481C6"/>
                    </a:solidFill>
                  </a:tcPr>
                </a:tc>
                <a:tc>
                  <a:txBody>
                    <a:bodyPr/>
                    <a:lstStyle/>
                    <a:p>
                      <a:pPr algn="ctr"/>
                      <a:r>
                        <a:rPr lang="en-US" sz="1400" dirty="0">
                          <a:solidFill>
                            <a:schemeClr val="bg1"/>
                          </a:solidFill>
                        </a:rPr>
                        <a:t>Standard</a:t>
                      </a:r>
                    </a:p>
                  </a:txBody>
                  <a:tcPr anchor="ctr">
                    <a:solidFill>
                      <a:srgbClr val="0481C6"/>
                    </a:solidFill>
                  </a:tcPr>
                </a:tc>
                <a:tc>
                  <a:txBody>
                    <a:bodyPr/>
                    <a:lstStyle/>
                    <a:p>
                      <a:pPr algn="ctr"/>
                      <a:r>
                        <a:rPr lang="en-US" sz="1400" dirty="0">
                          <a:solidFill>
                            <a:schemeClr val="bg1"/>
                          </a:solidFill>
                        </a:rPr>
                        <a:t>Well Worker</a:t>
                      </a:r>
                    </a:p>
                  </a:txBody>
                  <a:tcPr anchor="ctr">
                    <a:solidFill>
                      <a:srgbClr val="0481C6"/>
                    </a:solidFill>
                  </a:tcPr>
                </a:tc>
                <a:extLst>
                  <a:ext uri="{0D108BD9-81ED-4DB2-BD59-A6C34878D82A}">
                    <a16:rowId xmlns:a16="http://schemas.microsoft.com/office/drawing/2014/main" xmlns="" val="2161504971"/>
                  </a:ext>
                </a:extLst>
              </a:tr>
              <a:tr h="653812">
                <a:tc>
                  <a:txBody>
                    <a:bodyPr/>
                    <a:lstStyle/>
                    <a:p>
                      <a:pPr algn="ctr"/>
                      <a:r>
                        <a:rPr lang="en-US" sz="1700" dirty="0"/>
                        <a:t>No Deductible Medical Plan</a:t>
                      </a:r>
                    </a:p>
                  </a:txBody>
                  <a:tcPr anchor="ctr"/>
                </a:tc>
                <a:tc>
                  <a:txBody>
                    <a:bodyPr/>
                    <a:lstStyle/>
                    <a:p>
                      <a:pPr algn="ctr"/>
                      <a:r>
                        <a:rPr lang="en-US" sz="1800" dirty="0"/>
                        <a:t>$99</a:t>
                      </a:r>
                    </a:p>
                  </a:txBody>
                  <a:tcPr anchor="ctr"/>
                </a:tc>
                <a:tc>
                  <a:txBody>
                    <a:bodyPr/>
                    <a:lstStyle/>
                    <a:p>
                      <a:pPr algn="ctr"/>
                      <a:r>
                        <a:rPr lang="en-US" sz="1800" dirty="0"/>
                        <a:t>$69</a:t>
                      </a:r>
                    </a:p>
                  </a:txBody>
                  <a:tcPr anchor="ctr"/>
                </a:tc>
                <a:tc>
                  <a:txBody>
                    <a:bodyPr/>
                    <a:lstStyle/>
                    <a:p>
                      <a:pPr algn="ctr"/>
                      <a:r>
                        <a:rPr lang="en-US" sz="1800" dirty="0"/>
                        <a:t>$202</a:t>
                      </a:r>
                    </a:p>
                  </a:txBody>
                  <a:tcPr anchor="ctr"/>
                </a:tc>
                <a:tc>
                  <a:txBody>
                    <a:bodyPr/>
                    <a:lstStyle/>
                    <a:p>
                      <a:pPr algn="ctr"/>
                      <a:r>
                        <a:rPr lang="en-US" sz="1800" dirty="0"/>
                        <a:t>$143</a:t>
                      </a:r>
                    </a:p>
                  </a:txBody>
                  <a:tcPr anchor="ctr"/>
                </a:tc>
                <a:tc>
                  <a:txBody>
                    <a:bodyPr/>
                    <a:lstStyle/>
                    <a:p>
                      <a:pPr algn="ctr"/>
                      <a:r>
                        <a:rPr lang="en-US" sz="1800" dirty="0"/>
                        <a:t>$163</a:t>
                      </a:r>
                    </a:p>
                  </a:txBody>
                  <a:tcPr anchor="ctr"/>
                </a:tc>
                <a:tc>
                  <a:txBody>
                    <a:bodyPr/>
                    <a:lstStyle/>
                    <a:p>
                      <a:pPr algn="ctr"/>
                      <a:r>
                        <a:rPr lang="en-US" sz="1800" dirty="0"/>
                        <a:t>$114</a:t>
                      </a:r>
                    </a:p>
                  </a:txBody>
                  <a:tcPr anchor="ctr"/>
                </a:tc>
                <a:tc>
                  <a:txBody>
                    <a:bodyPr/>
                    <a:lstStyle/>
                    <a:p>
                      <a:pPr algn="ctr"/>
                      <a:r>
                        <a:rPr lang="en-US" sz="1800" dirty="0"/>
                        <a:t>$288</a:t>
                      </a:r>
                    </a:p>
                  </a:txBody>
                  <a:tcPr anchor="ctr"/>
                </a:tc>
                <a:tc>
                  <a:txBody>
                    <a:bodyPr/>
                    <a:lstStyle/>
                    <a:p>
                      <a:pPr algn="ctr"/>
                      <a:r>
                        <a:rPr lang="en-US" sz="1600" dirty="0"/>
                        <a:t>$210</a:t>
                      </a:r>
                    </a:p>
                  </a:txBody>
                  <a:tcPr anchor="ctr"/>
                </a:tc>
                <a:extLst>
                  <a:ext uri="{0D108BD9-81ED-4DB2-BD59-A6C34878D82A}">
                    <a16:rowId xmlns:a16="http://schemas.microsoft.com/office/drawing/2014/main" xmlns="" val="3902983025"/>
                  </a:ext>
                </a:extLst>
              </a:tr>
              <a:tr h="653812">
                <a:tc>
                  <a:txBody>
                    <a:bodyPr/>
                    <a:lstStyle/>
                    <a:p>
                      <a:pPr algn="ctr"/>
                      <a:r>
                        <a:rPr lang="en-US" dirty="0"/>
                        <a:t>Choice Plan</a:t>
                      </a:r>
                    </a:p>
                  </a:txBody>
                  <a:tcPr anchor="ctr"/>
                </a:tc>
                <a:tc>
                  <a:txBody>
                    <a:bodyPr/>
                    <a:lstStyle/>
                    <a:p>
                      <a:pPr algn="ctr"/>
                      <a:r>
                        <a:rPr lang="en-US" sz="1800" dirty="0"/>
                        <a:t>$84</a:t>
                      </a:r>
                    </a:p>
                  </a:txBody>
                  <a:tcPr anchor="ctr"/>
                </a:tc>
                <a:tc>
                  <a:txBody>
                    <a:bodyPr/>
                    <a:lstStyle/>
                    <a:p>
                      <a:pPr algn="ctr"/>
                      <a:r>
                        <a:rPr lang="en-US" sz="1800" dirty="0"/>
                        <a:t>$58</a:t>
                      </a:r>
                    </a:p>
                  </a:txBody>
                  <a:tcPr anchor="ctr"/>
                </a:tc>
                <a:tc>
                  <a:txBody>
                    <a:bodyPr/>
                    <a:lstStyle/>
                    <a:p>
                      <a:pPr algn="ctr"/>
                      <a:r>
                        <a:rPr lang="en-US" sz="1800" dirty="0"/>
                        <a:t>$174</a:t>
                      </a:r>
                    </a:p>
                  </a:txBody>
                  <a:tcPr anchor="ctr"/>
                </a:tc>
                <a:tc>
                  <a:txBody>
                    <a:bodyPr/>
                    <a:lstStyle/>
                    <a:p>
                      <a:pPr algn="ctr"/>
                      <a:r>
                        <a:rPr lang="en-US" sz="1800" dirty="0"/>
                        <a:t>$123</a:t>
                      </a:r>
                    </a:p>
                  </a:txBody>
                  <a:tcPr anchor="ctr"/>
                </a:tc>
                <a:tc>
                  <a:txBody>
                    <a:bodyPr/>
                    <a:lstStyle/>
                    <a:p>
                      <a:pPr algn="ctr"/>
                      <a:r>
                        <a:rPr lang="en-US" sz="1800" dirty="0"/>
                        <a:t>$140</a:t>
                      </a:r>
                    </a:p>
                  </a:txBody>
                  <a:tcPr anchor="ctr"/>
                </a:tc>
                <a:tc>
                  <a:txBody>
                    <a:bodyPr/>
                    <a:lstStyle/>
                    <a:p>
                      <a:pPr algn="ctr"/>
                      <a:r>
                        <a:rPr lang="en-US" sz="1800" dirty="0"/>
                        <a:t>$99</a:t>
                      </a:r>
                    </a:p>
                  </a:txBody>
                  <a:tcPr anchor="ctr"/>
                </a:tc>
                <a:tc>
                  <a:txBody>
                    <a:bodyPr/>
                    <a:lstStyle/>
                    <a:p>
                      <a:pPr algn="ctr"/>
                      <a:r>
                        <a:rPr lang="en-US" sz="1800" dirty="0"/>
                        <a:t>$247</a:t>
                      </a:r>
                    </a:p>
                  </a:txBody>
                  <a:tcPr anchor="ctr"/>
                </a:tc>
                <a:tc>
                  <a:txBody>
                    <a:bodyPr/>
                    <a:lstStyle/>
                    <a:p>
                      <a:pPr algn="ctr"/>
                      <a:r>
                        <a:rPr lang="en-US" sz="1600" dirty="0"/>
                        <a:t>$180</a:t>
                      </a:r>
                    </a:p>
                  </a:txBody>
                  <a:tcPr anchor="ctr"/>
                </a:tc>
                <a:extLst>
                  <a:ext uri="{0D108BD9-81ED-4DB2-BD59-A6C34878D82A}">
                    <a16:rowId xmlns:a16="http://schemas.microsoft.com/office/drawing/2014/main" xmlns="" val="1131859153"/>
                  </a:ext>
                </a:extLst>
              </a:tr>
              <a:tr h="210902">
                <a:tc>
                  <a:txBody>
                    <a:bodyPr/>
                    <a:lstStyle/>
                    <a:p>
                      <a:pPr algn="ctr"/>
                      <a:r>
                        <a:rPr lang="en-US" dirty="0"/>
                        <a:t>Smoking Surcharge</a:t>
                      </a:r>
                    </a:p>
                  </a:txBody>
                  <a:tcPr anchor="ctr"/>
                </a:tc>
                <a:tc gridSpan="2">
                  <a:txBody>
                    <a:bodyPr/>
                    <a:lstStyle/>
                    <a:p>
                      <a:pPr algn="ctr"/>
                      <a:r>
                        <a:rPr lang="en-US" sz="1800" dirty="0"/>
                        <a:t>$10</a:t>
                      </a:r>
                    </a:p>
                  </a:txBody>
                  <a:tcPr anchor="ctr"/>
                </a:tc>
                <a:tc hMerge="1">
                  <a:txBody>
                    <a:bodyPr/>
                    <a:lstStyle/>
                    <a:p>
                      <a:pPr algn="ctr"/>
                      <a:endParaRPr lang="en-US" sz="1800" dirty="0"/>
                    </a:p>
                  </a:txBody>
                  <a:tcPr anchor="ctr"/>
                </a:tc>
                <a:tc gridSpan="2">
                  <a:txBody>
                    <a:bodyPr/>
                    <a:lstStyle/>
                    <a:p>
                      <a:pPr algn="ctr"/>
                      <a:r>
                        <a:rPr lang="en-US" sz="1800" dirty="0"/>
                        <a:t>$20 </a:t>
                      </a:r>
                      <a:br>
                        <a:rPr lang="en-US" sz="1800" dirty="0"/>
                      </a:br>
                      <a:r>
                        <a:rPr lang="en-US" sz="1800" dirty="0"/>
                        <a:t>($10 EE / $10 SP)</a:t>
                      </a:r>
                    </a:p>
                  </a:txBody>
                  <a:tcPr anchor="ctr"/>
                </a:tc>
                <a:tc hMerge="1">
                  <a:txBody>
                    <a:bodyPr/>
                    <a:lstStyle/>
                    <a:p>
                      <a:pPr algn="ctr"/>
                      <a:endParaRPr lang="en-US" sz="1800" dirty="0"/>
                    </a:p>
                  </a:txBody>
                  <a:tcPr anchor="ctr"/>
                </a:tc>
                <a:tc gridSpan="2">
                  <a:txBody>
                    <a:bodyPr/>
                    <a:lstStyle/>
                    <a:p>
                      <a:pPr algn="ctr"/>
                      <a:r>
                        <a:rPr lang="en-US" sz="1800" dirty="0"/>
                        <a:t>$10</a:t>
                      </a:r>
                    </a:p>
                  </a:txBody>
                  <a:tcPr anchor="ctr"/>
                </a:tc>
                <a:tc hMerge="1">
                  <a:txBody>
                    <a:bodyPr/>
                    <a:lstStyle/>
                    <a:p>
                      <a:pPr algn="ctr"/>
                      <a:endParaRPr lang="en-US" sz="1800" dirty="0"/>
                    </a:p>
                  </a:txBody>
                  <a:tcPr anchor="ctr"/>
                </a:tc>
                <a:tc gridSpan="2">
                  <a:txBody>
                    <a:bodyPr/>
                    <a:lstStyle/>
                    <a:p>
                      <a:pPr algn="ctr"/>
                      <a:r>
                        <a:rPr lang="en-US" sz="1800" dirty="0"/>
                        <a:t>$20 </a:t>
                      </a:r>
                      <a:br>
                        <a:rPr lang="en-US" sz="1800" dirty="0"/>
                      </a:br>
                      <a:r>
                        <a:rPr lang="en-US" sz="1800" dirty="0"/>
                        <a:t>($10 EE / $10 SP)</a:t>
                      </a:r>
                    </a:p>
                  </a:txBody>
                  <a:tcPr anchor="ctr"/>
                </a:tc>
                <a:tc hMerge="1">
                  <a:txBody>
                    <a:bodyPr/>
                    <a:lstStyle/>
                    <a:p>
                      <a:pPr algn="ctr"/>
                      <a:endParaRPr lang="en-US" sz="1600" dirty="0"/>
                    </a:p>
                  </a:txBody>
                  <a:tcPr anchor="ctr"/>
                </a:tc>
                <a:extLst>
                  <a:ext uri="{0D108BD9-81ED-4DB2-BD59-A6C34878D82A}">
                    <a16:rowId xmlns:a16="http://schemas.microsoft.com/office/drawing/2014/main" xmlns="" val="1063235579"/>
                  </a:ext>
                </a:extLst>
              </a:tr>
              <a:tr h="653812">
                <a:tc>
                  <a:txBody>
                    <a:bodyPr/>
                    <a:lstStyle/>
                    <a:p>
                      <a:pPr algn="ctr"/>
                      <a:r>
                        <a:rPr lang="en-US" dirty="0"/>
                        <a:t>Dental Plan</a:t>
                      </a:r>
                    </a:p>
                  </a:txBody>
                  <a:tcPr anchor="ctr"/>
                </a:tc>
                <a:tc gridSpan="2">
                  <a:txBody>
                    <a:bodyPr/>
                    <a:lstStyle/>
                    <a:p>
                      <a:pPr algn="ctr"/>
                      <a:r>
                        <a:rPr lang="en-US" sz="1800" dirty="0"/>
                        <a:t>$3</a:t>
                      </a:r>
                    </a:p>
                  </a:txBody>
                  <a:tcPr anchor="ctr"/>
                </a:tc>
                <a:tc hMerge="1">
                  <a:txBody>
                    <a:bodyPr/>
                    <a:lstStyle/>
                    <a:p>
                      <a:pPr algn="ctr"/>
                      <a:endParaRPr lang="en-US" sz="1600" dirty="0"/>
                    </a:p>
                  </a:txBody>
                  <a:tcPr anchor="ctr"/>
                </a:tc>
                <a:tc gridSpan="2">
                  <a:txBody>
                    <a:bodyPr/>
                    <a:lstStyle/>
                    <a:p>
                      <a:pPr algn="ctr"/>
                      <a:r>
                        <a:rPr lang="en-US" sz="1800" dirty="0"/>
                        <a:t>$6</a:t>
                      </a:r>
                    </a:p>
                  </a:txBody>
                  <a:tcPr anchor="ctr"/>
                </a:tc>
                <a:tc hMerge="1">
                  <a:txBody>
                    <a:bodyPr/>
                    <a:lstStyle/>
                    <a:p>
                      <a:pPr algn="ctr"/>
                      <a:endParaRPr lang="en-US" sz="1600" dirty="0"/>
                    </a:p>
                  </a:txBody>
                  <a:tcPr anchor="ctr"/>
                </a:tc>
                <a:tc gridSpan="2">
                  <a:txBody>
                    <a:bodyPr/>
                    <a:lstStyle/>
                    <a:p>
                      <a:pPr algn="ctr"/>
                      <a:r>
                        <a:rPr lang="en-US" sz="1800" dirty="0"/>
                        <a:t>$8</a:t>
                      </a:r>
                    </a:p>
                  </a:txBody>
                  <a:tcPr anchor="ctr"/>
                </a:tc>
                <a:tc hMerge="1">
                  <a:txBody>
                    <a:bodyPr/>
                    <a:lstStyle/>
                    <a:p>
                      <a:pPr algn="ctr"/>
                      <a:endParaRPr lang="en-US" sz="1600" dirty="0"/>
                    </a:p>
                  </a:txBody>
                  <a:tcPr anchor="ctr"/>
                </a:tc>
                <a:tc gridSpan="2">
                  <a:txBody>
                    <a:bodyPr/>
                    <a:lstStyle/>
                    <a:p>
                      <a:pPr algn="ctr"/>
                      <a:r>
                        <a:rPr lang="en-US" sz="1800" dirty="0"/>
                        <a:t>$10</a:t>
                      </a:r>
                    </a:p>
                  </a:txBody>
                  <a:tcPr anchor="ctr"/>
                </a:tc>
                <a:tc hMerge="1">
                  <a:txBody>
                    <a:bodyPr/>
                    <a:lstStyle/>
                    <a:p>
                      <a:pPr algn="ctr"/>
                      <a:endParaRPr lang="en-US" sz="1600" dirty="0"/>
                    </a:p>
                  </a:txBody>
                  <a:tcPr anchor="ctr"/>
                </a:tc>
                <a:extLst>
                  <a:ext uri="{0D108BD9-81ED-4DB2-BD59-A6C34878D82A}">
                    <a16:rowId xmlns:a16="http://schemas.microsoft.com/office/drawing/2014/main" xmlns="" val="2681924491"/>
                  </a:ext>
                </a:extLst>
              </a:tr>
              <a:tr h="653812">
                <a:tc>
                  <a:txBody>
                    <a:bodyPr/>
                    <a:lstStyle/>
                    <a:p>
                      <a:pPr algn="ctr"/>
                      <a:r>
                        <a:rPr lang="en-US" dirty="0"/>
                        <a:t>Vision Plan</a:t>
                      </a:r>
                    </a:p>
                  </a:txBody>
                  <a:tcPr anchor="ctr"/>
                </a:tc>
                <a:tc gridSpan="2">
                  <a:txBody>
                    <a:bodyPr/>
                    <a:lstStyle/>
                    <a:p>
                      <a:pPr algn="ctr"/>
                      <a:r>
                        <a:rPr lang="en-US" sz="1800" dirty="0"/>
                        <a:t>$3.89</a:t>
                      </a:r>
                    </a:p>
                  </a:txBody>
                  <a:tcPr anchor="ctr"/>
                </a:tc>
                <a:tc hMerge="1">
                  <a:txBody>
                    <a:bodyPr/>
                    <a:lstStyle/>
                    <a:p>
                      <a:pPr algn="ctr"/>
                      <a:endParaRPr lang="en-US" sz="1600" dirty="0"/>
                    </a:p>
                  </a:txBody>
                  <a:tcPr anchor="ctr"/>
                </a:tc>
                <a:tc gridSpan="2">
                  <a:txBody>
                    <a:bodyPr/>
                    <a:lstStyle/>
                    <a:p>
                      <a:pPr algn="ctr"/>
                      <a:r>
                        <a:rPr lang="en-US" sz="1800" dirty="0"/>
                        <a:t>$7.78</a:t>
                      </a:r>
                    </a:p>
                  </a:txBody>
                  <a:tcPr anchor="ctr"/>
                </a:tc>
                <a:tc hMerge="1">
                  <a:txBody>
                    <a:bodyPr/>
                    <a:lstStyle/>
                    <a:p>
                      <a:pPr algn="ctr"/>
                      <a:endParaRPr lang="en-US" sz="1600" dirty="0"/>
                    </a:p>
                  </a:txBody>
                  <a:tcPr anchor="ctr"/>
                </a:tc>
                <a:tc gridSpan="2">
                  <a:txBody>
                    <a:bodyPr/>
                    <a:lstStyle/>
                    <a:p>
                      <a:pPr algn="ctr"/>
                      <a:r>
                        <a:rPr lang="en-US" sz="1800" dirty="0"/>
                        <a:t>$7.94</a:t>
                      </a:r>
                    </a:p>
                  </a:txBody>
                  <a:tcPr anchor="ctr"/>
                </a:tc>
                <a:tc hMerge="1">
                  <a:txBody>
                    <a:bodyPr/>
                    <a:lstStyle/>
                    <a:p>
                      <a:pPr algn="ctr"/>
                      <a:endParaRPr lang="en-US" sz="1600" dirty="0"/>
                    </a:p>
                  </a:txBody>
                  <a:tcPr anchor="ctr"/>
                </a:tc>
                <a:tc gridSpan="2">
                  <a:txBody>
                    <a:bodyPr/>
                    <a:lstStyle/>
                    <a:p>
                      <a:pPr algn="ctr"/>
                      <a:r>
                        <a:rPr lang="en-US" sz="1800" dirty="0"/>
                        <a:t>$11.83</a:t>
                      </a:r>
                    </a:p>
                  </a:txBody>
                  <a:tcPr anchor="ctr"/>
                </a:tc>
                <a:tc hMerge="1">
                  <a:txBody>
                    <a:bodyPr/>
                    <a:lstStyle/>
                    <a:p>
                      <a:pPr algn="ctr"/>
                      <a:endParaRPr lang="en-US" sz="1600" dirty="0"/>
                    </a:p>
                  </a:txBody>
                  <a:tcPr anchor="ctr"/>
                </a:tc>
                <a:extLst>
                  <a:ext uri="{0D108BD9-81ED-4DB2-BD59-A6C34878D82A}">
                    <a16:rowId xmlns:a16="http://schemas.microsoft.com/office/drawing/2014/main" xmlns="" val="92611679"/>
                  </a:ext>
                </a:extLst>
              </a:tr>
            </a:tbl>
          </a:graphicData>
        </a:graphic>
      </p:graphicFrame>
      <p:sp>
        <p:nvSpPr>
          <p:cNvPr id="9" name="Slide Number Placeholder 8">
            <a:extLst>
              <a:ext uri="{FF2B5EF4-FFF2-40B4-BE49-F238E27FC236}">
                <a16:creationId xmlns:a16="http://schemas.microsoft.com/office/drawing/2014/main" xmlns="" id="{2642BC3C-0EBB-4658-8DEB-0BB1ACE8BBC5}"/>
              </a:ext>
            </a:extLst>
          </p:cNvPr>
          <p:cNvSpPr>
            <a:spLocks noGrp="1"/>
          </p:cNvSpPr>
          <p:nvPr>
            <p:ph type="sldNum" sz="quarter" idx="12"/>
          </p:nvPr>
        </p:nvSpPr>
        <p:spPr/>
        <p:txBody>
          <a:bodyPr/>
          <a:lstStyle/>
          <a:p>
            <a:fld id="{02266A82-7052-4F19-AA33-DE09AC459DCD}" type="slidenum">
              <a:rPr lang="en-US" smtClean="0"/>
              <a:pPr/>
              <a:t>37</a:t>
            </a:fld>
            <a:endParaRPr lang="en-US" dirty="0"/>
          </a:p>
        </p:txBody>
      </p:sp>
      <p:sp>
        <p:nvSpPr>
          <p:cNvPr id="11" name="Content Placeholder 2">
            <a:extLst>
              <a:ext uri="{FF2B5EF4-FFF2-40B4-BE49-F238E27FC236}">
                <a16:creationId xmlns:a16="http://schemas.microsoft.com/office/drawing/2014/main" xmlns="" id="{712285D9-CBFC-B39D-40E9-2FDADAF08BA1}"/>
              </a:ext>
            </a:extLst>
          </p:cNvPr>
          <p:cNvSpPr txBox="1">
            <a:spLocks/>
          </p:cNvSpPr>
          <p:nvPr/>
        </p:nvSpPr>
        <p:spPr>
          <a:xfrm>
            <a:off x="2522621" y="5905307"/>
            <a:ext cx="7146758" cy="720012"/>
          </a:xfrm>
          <a:prstGeom prst="rect">
            <a:avLst/>
          </a:prstGeom>
        </p:spPr>
        <p:txBody>
          <a:bodyPr vert="horz" lIns="91440" tIns="45720" rIns="91440" bIns="45720" rtlCol="0">
            <a:normAutofit/>
          </a:bodyPr>
          <a:lstStyle>
            <a:lvl1pPr marL="341313" indent="-341313" algn="l" defTabSz="914400"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effectLst/>
                <a:latin typeface="+mn-lt"/>
                <a:ea typeface="+mn-ea"/>
                <a:cs typeface="+mn-cs"/>
              </a:defRPr>
            </a:lvl1pPr>
            <a:lvl2pPr marL="804863"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tabLst>
                <a:tab pos="804863" algn="l"/>
              </a:tabLst>
              <a:defRPr sz="2000" b="0" u="none" kern="1200">
                <a:solidFill>
                  <a:schemeClr val="tx1"/>
                </a:solidFill>
                <a:effectLst/>
                <a:latin typeface="+mn-lt"/>
                <a:ea typeface="+mn-ea"/>
                <a:cs typeface="+mn-cs"/>
              </a:defRPr>
            </a:lvl2pPr>
            <a:lvl3pPr marL="12017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800" b="0" u="none" kern="1200">
                <a:solidFill>
                  <a:schemeClr val="tx1"/>
                </a:solidFill>
                <a:effectLst/>
                <a:latin typeface="+mn-lt"/>
                <a:ea typeface="+mn-ea"/>
                <a:cs typeface="+mn-cs"/>
              </a:defRPr>
            </a:lvl3pPr>
            <a:lvl4pPr marL="1651000"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4pPr>
            <a:lvl5pPr marL="21161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solidFill>
                  <a:schemeClr val="accent3">
                    <a:lumMod val="75000"/>
                    <a:lumOff val="25000"/>
                  </a:schemeClr>
                </a:solidFill>
              </a:rPr>
              <a:t>Please refer to the Benefit Guide for a full breakdown of Life, Disability, Accident, and Critical Illness rates.</a:t>
            </a:r>
          </a:p>
        </p:txBody>
      </p:sp>
      <p:pic>
        <p:nvPicPr>
          <p:cNvPr id="12" name="Picture 11" descr="Logo&#10;&#10;Description automatically generated">
            <a:extLst>
              <a:ext uri="{FF2B5EF4-FFF2-40B4-BE49-F238E27FC236}">
                <a16:creationId xmlns:a16="http://schemas.microsoft.com/office/drawing/2014/main" xmlns="" id="{72960DDC-6BA6-0D45-8B8F-05F63A4FD7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5932" y="5862837"/>
            <a:ext cx="556940" cy="683039"/>
          </a:xfrm>
          <a:prstGeom prst="rect">
            <a:avLst/>
          </a:prstGeom>
        </p:spPr>
      </p:pic>
    </p:spTree>
    <p:extLst>
      <p:ext uri="{BB962C8B-B14F-4D97-AF65-F5344CB8AC3E}">
        <p14:creationId xmlns:p14="http://schemas.microsoft.com/office/powerpoint/2010/main" val="4971842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EEEBCC-2ADF-FC98-56B1-0D46344C9464}"/>
              </a:ext>
            </a:extLst>
          </p:cNvPr>
          <p:cNvSpPr>
            <a:spLocks noGrp="1"/>
          </p:cNvSpPr>
          <p:nvPr>
            <p:ph type="title"/>
          </p:nvPr>
        </p:nvSpPr>
        <p:spPr>
          <a:xfrm>
            <a:off x="569604" y="460151"/>
            <a:ext cx="11003268" cy="720618"/>
          </a:xfrm>
          <a:noFill/>
        </p:spPr>
        <p:txBody>
          <a:bodyPr/>
          <a:lstStyle/>
          <a:p>
            <a:r>
              <a:rPr lang="en-US" dirty="0"/>
              <a:t>Well worker information</a:t>
            </a:r>
          </a:p>
        </p:txBody>
      </p:sp>
      <p:sp>
        <p:nvSpPr>
          <p:cNvPr id="3" name="Content Placeholder 2">
            <a:extLst>
              <a:ext uri="{FF2B5EF4-FFF2-40B4-BE49-F238E27FC236}">
                <a16:creationId xmlns:a16="http://schemas.microsoft.com/office/drawing/2014/main" xmlns="" id="{FD84D282-A733-4CFB-7DA6-6A233BFB596F}"/>
              </a:ext>
            </a:extLst>
          </p:cNvPr>
          <p:cNvSpPr>
            <a:spLocks noGrp="1"/>
          </p:cNvSpPr>
          <p:nvPr>
            <p:ph idx="1"/>
          </p:nvPr>
        </p:nvSpPr>
        <p:spPr>
          <a:xfrm>
            <a:off x="569605" y="1599531"/>
            <a:ext cx="11003267" cy="4247148"/>
          </a:xfrm>
        </p:spPr>
        <p:txBody>
          <a:bodyPr>
            <a:normAutofit fontScale="92500" lnSpcReduction="20000"/>
          </a:bodyPr>
          <a:lstStyle/>
          <a:p>
            <a:pPr algn="l"/>
            <a:r>
              <a:rPr lang="en-US" dirty="0"/>
              <a:t>Who must participate to receive discount? </a:t>
            </a:r>
          </a:p>
          <a:p>
            <a:pPr lvl="1"/>
            <a:r>
              <a:rPr lang="en-US" dirty="0"/>
              <a:t>All Employees and their spouses (if covered under the Medical Plan). </a:t>
            </a:r>
          </a:p>
          <a:p>
            <a:r>
              <a:rPr lang="en-US" dirty="0"/>
              <a:t>How to Participate?</a:t>
            </a:r>
          </a:p>
          <a:p>
            <a:pPr lvl="1"/>
            <a:r>
              <a:rPr lang="en-US" sz="2000" b="1" i="0" u="none" strike="noStrike" baseline="0" dirty="0">
                <a:solidFill>
                  <a:srgbClr val="C10000"/>
                </a:solidFill>
              </a:rPr>
              <a:t>Well Worker premiums will be honored and continue for all employees and spouses who qualified in 2022 or upon hire. Employees who are currently paying the higher premium can complete a Well Worker exam for 2023 by </a:t>
            </a:r>
            <a:r>
              <a:rPr lang="en-US" sz="2000" b="1" i="0" u="sng" strike="noStrike" baseline="0" dirty="0">
                <a:solidFill>
                  <a:srgbClr val="C10000"/>
                </a:solidFill>
              </a:rPr>
              <a:t>December 15, 2022</a:t>
            </a:r>
            <a:r>
              <a:rPr lang="en-US" sz="2000" b="1" i="0" u="none" strike="noStrike" baseline="0" dirty="0">
                <a:solidFill>
                  <a:srgbClr val="C10000"/>
                </a:solidFill>
              </a:rPr>
              <a:t> to qualify for Well Worker 2023 premiums. Previous annual exam within last 6 months can be used.</a:t>
            </a:r>
          </a:p>
          <a:p>
            <a:r>
              <a:rPr lang="en-US" dirty="0"/>
              <a:t>Where can I have my Preventative / Wellness Exam completed?</a:t>
            </a:r>
          </a:p>
          <a:p>
            <a:pPr lvl="1"/>
            <a:r>
              <a:rPr lang="en-US" dirty="0"/>
              <a:t>Any Physician of your choice, including the Center for Health and Wellness (does not need to be your primary care provider). Please note: If you do not participate in the Well Worker Program it is not possible to prove smoker status and you will automatically be charged the higher smoker rates</a:t>
            </a:r>
          </a:p>
        </p:txBody>
      </p:sp>
      <p:sp>
        <p:nvSpPr>
          <p:cNvPr id="4" name="Slide Number Placeholder 3">
            <a:extLst>
              <a:ext uri="{FF2B5EF4-FFF2-40B4-BE49-F238E27FC236}">
                <a16:creationId xmlns:a16="http://schemas.microsoft.com/office/drawing/2014/main" xmlns="" id="{24FB475C-BCDC-4813-6339-A1EBE5A1E174}"/>
              </a:ext>
            </a:extLst>
          </p:cNvPr>
          <p:cNvSpPr>
            <a:spLocks noGrp="1"/>
          </p:cNvSpPr>
          <p:nvPr>
            <p:ph type="sldNum" sz="quarter" idx="12"/>
          </p:nvPr>
        </p:nvSpPr>
        <p:spPr/>
        <p:txBody>
          <a:bodyPr/>
          <a:lstStyle/>
          <a:p>
            <a:fld id="{02266A82-7052-4F19-AA33-DE09AC459DCD}" type="slidenum">
              <a:rPr lang="en-US" smtClean="0"/>
              <a:pPr/>
              <a:t>38</a:t>
            </a:fld>
            <a:endParaRPr lang="en-US" dirty="0"/>
          </a:p>
        </p:txBody>
      </p:sp>
      <p:sp>
        <p:nvSpPr>
          <p:cNvPr id="6" name="Rectangle 5">
            <a:extLst>
              <a:ext uri="{FF2B5EF4-FFF2-40B4-BE49-F238E27FC236}">
                <a16:creationId xmlns:a16="http://schemas.microsoft.com/office/drawing/2014/main" xmlns="" id="{1C7A25FD-99A3-515C-3958-5D09B57208A3}"/>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a:extLst>
              <a:ext uri="{FF2B5EF4-FFF2-40B4-BE49-F238E27FC236}">
                <a16:creationId xmlns:a16="http://schemas.microsoft.com/office/drawing/2014/main" xmlns="" id="{5A560F3B-3138-875A-1A17-C915194E3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78323"/>
            <a:ext cx="870467" cy="1067553"/>
          </a:xfrm>
          <a:prstGeom prst="rect">
            <a:avLst/>
          </a:prstGeom>
        </p:spPr>
      </p:pic>
    </p:spTree>
    <p:extLst>
      <p:ext uri="{BB962C8B-B14F-4D97-AF65-F5344CB8AC3E}">
        <p14:creationId xmlns:p14="http://schemas.microsoft.com/office/powerpoint/2010/main" val="3314866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CC2AC-9408-E40D-FCC9-7AE54844DB19}"/>
              </a:ext>
            </a:extLst>
          </p:cNvPr>
          <p:cNvSpPr>
            <a:spLocks noGrp="1"/>
          </p:cNvSpPr>
          <p:nvPr>
            <p:ph type="ctrTitle"/>
          </p:nvPr>
        </p:nvSpPr>
        <p:spPr/>
        <p:txBody>
          <a:bodyPr/>
          <a:lstStyle/>
          <a:p>
            <a:r>
              <a:rPr lang="en-US" dirty="0"/>
              <a:t>Enrollment process</a:t>
            </a:r>
          </a:p>
        </p:txBody>
      </p:sp>
    </p:spTree>
    <p:extLst>
      <p:ext uri="{BB962C8B-B14F-4D97-AF65-F5344CB8AC3E}">
        <p14:creationId xmlns:p14="http://schemas.microsoft.com/office/powerpoint/2010/main" val="7066426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9426AA-7129-4055-9CF7-6D2B4C21D5BF}"/>
              </a:ext>
            </a:extLst>
          </p:cNvPr>
          <p:cNvSpPr>
            <a:spLocks noGrp="1"/>
          </p:cNvSpPr>
          <p:nvPr>
            <p:ph type="title"/>
          </p:nvPr>
        </p:nvSpPr>
        <p:spPr>
          <a:xfrm>
            <a:off x="569604" y="528121"/>
            <a:ext cx="11003268" cy="720618"/>
          </a:xfrm>
        </p:spPr>
        <p:txBody>
          <a:bodyPr/>
          <a:lstStyle/>
          <a:p>
            <a:r>
              <a:rPr lang="en-US" dirty="0"/>
              <a:t>Kev </a:t>
            </a:r>
            <a:r>
              <a:rPr lang="en-US" dirty="0" err="1"/>
              <a:t>Tsim</a:t>
            </a:r>
            <a:r>
              <a:rPr lang="en-US" dirty="0"/>
              <a:t> </a:t>
            </a:r>
            <a:r>
              <a:rPr lang="en-US" dirty="0" err="1"/>
              <a:t>Nyog</a:t>
            </a:r>
            <a:r>
              <a:rPr lang="en-US" dirty="0"/>
              <a:t> Tau Kev </a:t>
            </a:r>
            <a:r>
              <a:rPr lang="en-US" dirty="0" err="1"/>
              <a:t>Pab</a:t>
            </a:r>
            <a:endParaRPr lang="en-US" dirty="0"/>
          </a:p>
        </p:txBody>
      </p:sp>
      <p:sp>
        <p:nvSpPr>
          <p:cNvPr id="10" name="Content Placeholder 9">
            <a:extLst>
              <a:ext uri="{FF2B5EF4-FFF2-40B4-BE49-F238E27FC236}">
                <a16:creationId xmlns:a16="http://schemas.microsoft.com/office/drawing/2014/main" xmlns="" id="{25E13718-F818-4A7A-8A4A-5EB87E778E11}"/>
              </a:ext>
            </a:extLst>
          </p:cNvPr>
          <p:cNvSpPr>
            <a:spLocks noGrp="1"/>
          </p:cNvSpPr>
          <p:nvPr>
            <p:ph idx="1"/>
          </p:nvPr>
        </p:nvSpPr>
        <p:spPr/>
        <p:txBody>
          <a:bodyPr>
            <a:normAutofit lnSpcReduction="10000"/>
          </a:bodyPr>
          <a:lstStyle/>
          <a:p>
            <a:pPr marL="0" indent="0">
              <a:buNone/>
            </a:pPr>
            <a:r>
              <a:rPr lang="en-US" b="1" dirty="0">
                <a:solidFill>
                  <a:schemeClr val="accent2"/>
                </a:solidFill>
                <a:sym typeface="Arial Narrow"/>
              </a:rPr>
              <a:t>Who can enroll?</a:t>
            </a:r>
          </a:p>
          <a:p>
            <a:pPr lvl="1"/>
            <a:r>
              <a:rPr lang="en-US" dirty="0">
                <a:sym typeface="Arial Narrow"/>
              </a:rPr>
              <a:t>Employees working at least 30 hours/week</a:t>
            </a:r>
          </a:p>
          <a:p>
            <a:pPr lvl="1"/>
            <a:r>
              <a:rPr lang="en-US" dirty="0">
                <a:sym typeface="Arial Narrow"/>
              </a:rPr>
              <a:t>Legal spouse</a:t>
            </a:r>
          </a:p>
          <a:p>
            <a:pPr lvl="1"/>
            <a:r>
              <a:rPr lang="en-US" dirty="0">
                <a:sym typeface="Arial Narrow"/>
              </a:rPr>
              <a:t>Children under the age of 26</a:t>
            </a:r>
          </a:p>
          <a:p>
            <a:pPr lvl="1"/>
            <a:r>
              <a:rPr lang="en-US" dirty="0">
                <a:sym typeface="Arial Narrow"/>
              </a:rPr>
              <a:t>Disabled dependent children</a:t>
            </a:r>
          </a:p>
          <a:p>
            <a:pPr marL="0" indent="0">
              <a:buNone/>
            </a:pPr>
            <a:r>
              <a:rPr lang="en-US" b="1" dirty="0">
                <a:solidFill>
                  <a:schemeClr val="accent2"/>
                </a:solidFill>
                <a:sym typeface="Arial Narrow"/>
              </a:rPr>
              <a:t>When can you enroll?</a:t>
            </a:r>
          </a:p>
          <a:p>
            <a:pPr lvl="1"/>
            <a:r>
              <a:rPr lang="en-US" dirty="0">
                <a:sym typeface="Arial Narrow"/>
              </a:rPr>
              <a:t>During Annual Open Enrollment</a:t>
            </a:r>
          </a:p>
          <a:p>
            <a:pPr lvl="1"/>
            <a:r>
              <a:rPr lang="en-US" dirty="0">
                <a:sym typeface="Arial Narrow"/>
              </a:rPr>
              <a:t>Within 31 days of a Qualifying Event</a:t>
            </a:r>
          </a:p>
          <a:p>
            <a:pPr lvl="1"/>
            <a:r>
              <a:rPr lang="en-US" b="1" dirty="0">
                <a:sym typeface="Arial Narrow"/>
              </a:rPr>
              <a:t>New Hires: </a:t>
            </a:r>
            <a:r>
              <a:rPr lang="en-US" dirty="0">
                <a:sym typeface="Arial Narrow"/>
              </a:rPr>
              <a:t>Within 31 days of your date of hire</a:t>
            </a:r>
          </a:p>
          <a:p>
            <a:pPr lvl="1"/>
            <a:endParaRPr lang="en-US" dirty="0">
              <a:sym typeface="Arial Narrow"/>
            </a:endParaRPr>
          </a:p>
          <a:p>
            <a:endParaRPr lang="en-US" dirty="0"/>
          </a:p>
        </p:txBody>
      </p:sp>
      <p:pic>
        <p:nvPicPr>
          <p:cNvPr id="5" name="Picture Placeholder 4">
            <a:extLst>
              <a:ext uri="{FF2B5EF4-FFF2-40B4-BE49-F238E27FC236}">
                <a16:creationId xmlns:a16="http://schemas.microsoft.com/office/drawing/2014/main" xmlns="" id="{BAD789D1-1D5B-43E1-9FC2-ECB5BBEDBF86}"/>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a:xfrm>
            <a:off x="6311900" y="1609051"/>
            <a:ext cx="5880100" cy="3827303"/>
          </a:xfrm>
        </p:spPr>
      </p:pic>
      <p:sp>
        <p:nvSpPr>
          <p:cNvPr id="7" name="Slide Number Placeholder 6">
            <a:extLst>
              <a:ext uri="{FF2B5EF4-FFF2-40B4-BE49-F238E27FC236}">
                <a16:creationId xmlns:a16="http://schemas.microsoft.com/office/drawing/2014/main" xmlns="" id="{6C7D7ECA-2F2F-4611-8883-E802BF1BDBF3}"/>
              </a:ext>
            </a:extLst>
          </p:cNvPr>
          <p:cNvSpPr>
            <a:spLocks noGrp="1"/>
          </p:cNvSpPr>
          <p:nvPr>
            <p:ph type="sldNum" sz="quarter" idx="12"/>
          </p:nvPr>
        </p:nvSpPr>
        <p:spPr/>
        <p:txBody>
          <a:bodyPr/>
          <a:lstStyle/>
          <a:p>
            <a:fld id="{02266A82-7052-4F19-AA33-DE09AC459DCD}" type="slidenum">
              <a:rPr lang="en-US" smtClean="0"/>
              <a:pPr/>
              <a:t>4</a:t>
            </a:fld>
            <a:endParaRPr lang="en-US" dirty="0"/>
          </a:p>
        </p:txBody>
      </p:sp>
      <p:sp>
        <p:nvSpPr>
          <p:cNvPr id="6" name="Rectangle 5">
            <a:extLst>
              <a:ext uri="{FF2B5EF4-FFF2-40B4-BE49-F238E27FC236}">
                <a16:creationId xmlns:a16="http://schemas.microsoft.com/office/drawing/2014/main" xmlns="" id="{32F36165-722D-561E-1D04-18E0B60AC49C}"/>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xmlns="" id="{451D443F-8662-8ED7-8F67-78EF2D3B3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3148039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917F06-0EF1-4C7A-BBBA-5C15D6E2154C}"/>
              </a:ext>
            </a:extLst>
          </p:cNvPr>
          <p:cNvSpPr>
            <a:spLocks noGrp="1"/>
          </p:cNvSpPr>
          <p:nvPr>
            <p:ph type="title"/>
          </p:nvPr>
        </p:nvSpPr>
        <p:spPr>
          <a:xfrm>
            <a:off x="569604" y="489442"/>
            <a:ext cx="11003268" cy="720618"/>
          </a:xfrm>
        </p:spPr>
        <p:txBody>
          <a:bodyPr/>
          <a:lstStyle/>
          <a:p>
            <a:r>
              <a:rPr lang="en-US" dirty="0"/>
              <a:t>How to enroll</a:t>
            </a:r>
          </a:p>
        </p:txBody>
      </p:sp>
      <p:pic>
        <p:nvPicPr>
          <p:cNvPr id="7" name="Picture Placeholder 6" descr="A group of people looking at a paper&#10;&#10;Description automatically generated with low confidence">
            <a:extLst>
              <a:ext uri="{FF2B5EF4-FFF2-40B4-BE49-F238E27FC236}">
                <a16:creationId xmlns:a16="http://schemas.microsoft.com/office/drawing/2014/main" xmlns="" id="{BB58DB27-0ADB-4602-8FF2-45CA907EA9CC}"/>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p:blipFill>
        <p:spPr>
          <a:xfrm>
            <a:off x="6221413" y="1592118"/>
            <a:ext cx="5970587" cy="3886200"/>
          </a:xfrm>
        </p:spPr>
      </p:pic>
      <p:grpSp>
        <p:nvGrpSpPr>
          <p:cNvPr id="18" name="Group 17">
            <a:extLst>
              <a:ext uri="{FF2B5EF4-FFF2-40B4-BE49-F238E27FC236}">
                <a16:creationId xmlns:a16="http://schemas.microsoft.com/office/drawing/2014/main" xmlns="" id="{82BE6B2D-4646-487C-B752-A918F09EF331}"/>
              </a:ext>
            </a:extLst>
          </p:cNvPr>
          <p:cNvGrpSpPr/>
          <p:nvPr/>
        </p:nvGrpSpPr>
        <p:grpSpPr>
          <a:xfrm>
            <a:off x="704045" y="1717339"/>
            <a:ext cx="1509751" cy="1509751"/>
            <a:chOff x="-2443306" y="-473970"/>
            <a:chExt cx="1509750" cy="1509750"/>
          </a:xfrm>
        </p:grpSpPr>
        <p:sp>
          <p:nvSpPr>
            <p:cNvPr id="12" name="Oval 11">
              <a:extLst>
                <a:ext uri="{FF2B5EF4-FFF2-40B4-BE49-F238E27FC236}">
                  <a16:creationId xmlns:a16="http://schemas.microsoft.com/office/drawing/2014/main" xmlns="" id="{8C2031B4-C67E-486D-9168-980A1F2D1C84}"/>
                </a:ext>
              </a:extLst>
            </p:cNvPr>
            <p:cNvSpPr/>
            <p:nvPr/>
          </p:nvSpPr>
          <p:spPr>
            <a:xfrm>
              <a:off x="-2443306" y="-473970"/>
              <a:ext cx="1509750" cy="150975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2" descr="Earth Globe Americas">
              <a:extLst>
                <a:ext uri="{FF2B5EF4-FFF2-40B4-BE49-F238E27FC236}">
                  <a16:creationId xmlns:a16="http://schemas.microsoft.com/office/drawing/2014/main" xmlns="" id="{1B25A85F-4281-4124-8AD2-EB6BDC00BD13}"/>
                </a:ext>
              </a:extLst>
            </p:cNvPr>
            <p:cNvSpPr/>
            <p:nvPr/>
          </p:nvSpPr>
          <p:spPr>
            <a:xfrm>
              <a:off x="-2121556" y="-152221"/>
              <a:ext cx="866250" cy="866250"/>
            </a:xfrm>
            <a:prstGeom prst="rect">
              <a:avLst/>
            </a:prstGeom>
            <a: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19" name="Group 18">
            <a:extLst>
              <a:ext uri="{FF2B5EF4-FFF2-40B4-BE49-F238E27FC236}">
                <a16:creationId xmlns:a16="http://schemas.microsoft.com/office/drawing/2014/main" xmlns="" id="{B8984E02-ED22-4E7E-8215-6ED8477A004A}"/>
              </a:ext>
            </a:extLst>
          </p:cNvPr>
          <p:cNvGrpSpPr/>
          <p:nvPr/>
        </p:nvGrpSpPr>
        <p:grpSpPr>
          <a:xfrm>
            <a:off x="704045" y="3726333"/>
            <a:ext cx="1509751" cy="1509751"/>
            <a:chOff x="-2238770" y="1035778"/>
            <a:chExt cx="1509750" cy="1509750"/>
          </a:xfrm>
        </p:grpSpPr>
        <p:sp>
          <p:nvSpPr>
            <p:cNvPr id="14" name="Oval 13">
              <a:extLst>
                <a:ext uri="{FF2B5EF4-FFF2-40B4-BE49-F238E27FC236}">
                  <a16:creationId xmlns:a16="http://schemas.microsoft.com/office/drawing/2014/main" xmlns="" id="{777C2F0B-7581-44FF-927F-651F16E8598A}"/>
                </a:ext>
              </a:extLst>
            </p:cNvPr>
            <p:cNvSpPr/>
            <p:nvPr/>
          </p:nvSpPr>
          <p:spPr>
            <a:xfrm>
              <a:off x="-2238770" y="1035778"/>
              <a:ext cx="1509750" cy="1509750"/>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descr="Stopwatch">
              <a:extLst>
                <a:ext uri="{FF2B5EF4-FFF2-40B4-BE49-F238E27FC236}">
                  <a16:creationId xmlns:a16="http://schemas.microsoft.com/office/drawing/2014/main" xmlns="" id="{46EA8DE9-B9B9-4E0F-ADBE-2CD2FDE82996}"/>
                </a:ext>
              </a:extLst>
            </p:cNvPr>
            <p:cNvSpPr/>
            <p:nvPr/>
          </p:nvSpPr>
          <p:spPr>
            <a:xfrm>
              <a:off x="-1917028" y="1357525"/>
              <a:ext cx="866250" cy="866250"/>
            </a:xfrm>
            <a:prstGeom prst="rect">
              <a:avLst/>
            </a:prstGeom>
            <a: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16" name="Content Placeholder 15">
            <a:extLst>
              <a:ext uri="{FF2B5EF4-FFF2-40B4-BE49-F238E27FC236}">
                <a16:creationId xmlns:a16="http://schemas.microsoft.com/office/drawing/2014/main" xmlns="" id="{A416440C-91A4-4316-9463-0A752EE82509}"/>
              </a:ext>
            </a:extLst>
          </p:cNvPr>
          <p:cNvSpPr>
            <a:spLocks noGrp="1"/>
          </p:cNvSpPr>
          <p:nvPr>
            <p:ph idx="1"/>
          </p:nvPr>
        </p:nvSpPr>
        <p:spPr>
          <a:xfrm>
            <a:off x="2369869" y="1783317"/>
            <a:ext cx="3600719" cy="1509751"/>
          </a:xfrm>
        </p:spPr>
        <p:txBody>
          <a:bodyPr>
            <a:normAutofit lnSpcReduction="10000"/>
          </a:bodyPr>
          <a:lstStyle/>
          <a:p>
            <a:pPr marL="0" indent="0" algn="ctr">
              <a:buNone/>
            </a:pPr>
            <a:r>
              <a:rPr lang="en-US" sz="2000" dirty="0"/>
              <a:t>Go to </a:t>
            </a:r>
            <a:r>
              <a:rPr lang="en-US" sz="2000" b="1" dirty="0">
                <a:solidFill>
                  <a:schemeClr val="accent2"/>
                </a:solidFill>
                <a:hlinkClick r:id="rId8"/>
              </a:rPr>
              <a:t>www.nw16.ultipro.com</a:t>
            </a:r>
            <a:r>
              <a:rPr lang="en-US" sz="2000" dirty="0">
                <a:hlinkClick r:id="rId8"/>
              </a:rPr>
              <a:t>*</a:t>
            </a:r>
            <a:endParaRPr lang="en-US" sz="2000" dirty="0"/>
          </a:p>
          <a:p>
            <a:pPr marL="0" indent="0" algn="ctr">
              <a:buNone/>
            </a:pPr>
            <a:r>
              <a:rPr lang="en-US" sz="2000" dirty="0"/>
              <a:t>For a paper copy, contact </a:t>
            </a:r>
            <a:r>
              <a:rPr lang="en-US" sz="2000" b="1" dirty="0"/>
              <a:t>Katie Boge</a:t>
            </a:r>
          </a:p>
        </p:txBody>
      </p:sp>
      <p:sp>
        <p:nvSpPr>
          <p:cNvPr id="17" name="Content Placeholder 15">
            <a:extLst>
              <a:ext uri="{FF2B5EF4-FFF2-40B4-BE49-F238E27FC236}">
                <a16:creationId xmlns:a16="http://schemas.microsoft.com/office/drawing/2014/main" xmlns="" id="{0754F203-F359-4FCC-B2F7-6236F3E82F64}"/>
              </a:ext>
            </a:extLst>
          </p:cNvPr>
          <p:cNvSpPr txBox="1">
            <a:spLocks/>
          </p:cNvSpPr>
          <p:nvPr/>
        </p:nvSpPr>
        <p:spPr>
          <a:xfrm>
            <a:off x="2464621" y="3966579"/>
            <a:ext cx="3505972" cy="1029251"/>
          </a:xfrm>
          <a:prstGeom prst="rect">
            <a:avLst/>
          </a:prstGeom>
        </p:spPr>
        <p:txBody>
          <a:bodyPr vert="horz" lIns="91440" tIns="45720" rIns="91440" bIns="45720" rtlCol="0">
            <a:normAutofit/>
          </a:bodyPr>
          <a:lstStyle>
            <a:lvl1pPr marL="341313" indent="-341313" algn="l" defTabSz="914400"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latin typeface="+mn-lt"/>
                <a:ea typeface="+mn-ea"/>
                <a:cs typeface="+mn-cs"/>
              </a:defRPr>
            </a:lvl1pPr>
            <a:lvl2pPr marL="804863"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tabLst>
                <a:tab pos="804863" algn="l"/>
              </a:tabLst>
              <a:defRPr sz="2000" b="0" u="none" kern="1200">
                <a:solidFill>
                  <a:schemeClr val="tx1"/>
                </a:solidFill>
                <a:latin typeface="+mn-lt"/>
                <a:ea typeface="+mn-ea"/>
                <a:cs typeface="+mn-cs"/>
              </a:defRPr>
            </a:lvl2pPr>
            <a:lvl3pPr marL="12017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800" b="0" u="none" kern="1200">
                <a:solidFill>
                  <a:schemeClr val="tx1"/>
                </a:solidFill>
                <a:latin typeface="+mn-lt"/>
                <a:ea typeface="+mn-ea"/>
                <a:cs typeface="+mn-cs"/>
              </a:defRPr>
            </a:lvl3pPr>
            <a:lvl4pPr marL="1651000"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latin typeface="+mn-lt"/>
                <a:ea typeface="+mn-ea"/>
                <a:cs typeface="+mn-cs"/>
              </a:defRPr>
            </a:lvl4pPr>
            <a:lvl5pPr marL="21161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spcAft>
                <a:spcPts val="0"/>
              </a:spcAft>
              <a:buNone/>
              <a:defRPr cap="all"/>
            </a:pPr>
            <a:r>
              <a:rPr lang="en-US" sz="2000" b="1" cap="all" dirty="0">
                <a:solidFill>
                  <a:schemeClr val="tx2"/>
                </a:solidFill>
              </a:rPr>
              <a:t>Deadline is </a:t>
            </a:r>
            <a:br>
              <a:rPr lang="en-US" sz="2000" b="1" cap="all" dirty="0">
                <a:solidFill>
                  <a:schemeClr val="tx2"/>
                </a:solidFill>
              </a:rPr>
            </a:br>
            <a:r>
              <a:rPr lang="en-US" sz="2000" b="1" cap="all" dirty="0" err="1">
                <a:solidFill>
                  <a:schemeClr val="tx2"/>
                </a:solidFill>
              </a:rPr>
              <a:t>october</a:t>
            </a:r>
            <a:r>
              <a:rPr lang="en-US" sz="2000" b="1" cap="all" dirty="0">
                <a:solidFill>
                  <a:schemeClr val="tx2"/>
                </a:solidFill>
              </a:rPr>
              <a:t/>
            </a:r>
            <a:br>
              <a:rPr lang="en-US" sz="2000" b="1" cap="all" dirty="0">
                <a:solidFill>
                  <a:schemeClr val="tx2"/>
                </a:solidFill>
              </a:rPr>
            </a:br>
            <a:r>
              <a:rPr lang="en-US" sz="2000" b="1" cap="all" dirty="0">
                <a:solidFill>
                  <a:schemeClr val="tx2"/>
                </a:solidFill>
              </a:rPr>
              <a:t>31, 2022</a:t>
            </a:r>
            <a:endParaRPr lang="en-US" dirty="0"/>
          </a:p>
        </p:txBody>
      </p:sp>
      <p:sp>
        <p:nvSpPr>
          <p:cNvPr id="6" name="Slide Number Placeholder 5">
            <a:extLst>
              <a:ext uri="{FF2B5EF4-FFF2-40B4-BE49-F238E27FC236}">
                <a16:creationId xmlns:a16="http://schemas.microsoft.com/office/drawing/2014/main" xmlns="" id="{DB42D627-D36B-4A55-9D9E-76B80467A957}"/>
              </a:ext>
            </a:extLst>
          </p:cNvPr>
          <p:cNvSpPr>
            <a:spLocks noGrp="1"/>
          </p:cNvSpPr>
          <p:nvPr>
            <p:ph type="sldNum" sz="quarter" idx="12"/>
          </p:nvPr>
        </p:nvSpPr>
        <p:spPr/>
        <p:txBody>
          <a:bodyPr/>
          <a:lstStyle/>
          <a:p>
            <a:fld id="{02266A82-7052-4F19-AA33-DE09AC459DCD}" type="slidenum">
              <a:rPr lang="en-US" smtClean="0"/>
              <a:pPr/>
              <a:t>40</a:t>
            </a:fld>
            <a:endParaRPr lang="en-US" dirty="0"/>
          </a:p>
        </p:txBody>
      </p:sp>
      <p:sp>
        <p:nvSpPr>
          <p:cNvPr id="20" name="Rectangle 19">
            <a:extLst>
              <a:ext uri="{FF2B5EF4-FFF2-40B4-BE49-F238E27FC236}">
                <a16:creationId xmlns:a16="http://schemas.microsoft.com/office/drawing/2014/main" xmlns="" id="{9592D1CD-E8AD-D75A-9A91-DC1900F0101D}"/>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Logo&#10;&#10;Description automatically generated">
            <a:extLst>
              <a:ext uri="{FF2B5EF4-FFF2-40B4-BE49-F238E27FC236}">
                <a16:creationId xmlns:a16="http://schemas.microsoft.com/office/drawing/2014/main" xmlns="" id="{9ACCC48E-BE05-E740-C137-613530D4A1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2405" y="5478323"/>
            <a:ext cx="870467" cy="1067553"/>
          </a:xfrm>
          <a:prstGeom prst="rect">
            <a:avLst/>
          </a:prstGeom>
        </p:spPr>
      </p:pic>
      <p:sp>
        <p:nvSpPr>
          <p:cNvPr id="22" name="TextBox 21">
            <a:extLst>
              <a:ext uri="{FF2B5EF4-FFF2-40B4-BE49-F238E27FC236}">
                <a16:creationId xmlns:a16="http://schemas.microsoft.com/office/drawing/2014/main" xmlns="" id="{3AD025EB-3F71-6460-4075-001A4011421F}"/>
              </a:ext>
            </a:extLst>
          </p:cNvPr>
          <p:cNvSpPr txBox="1"/>
          <p:nvPr/>
        </p:nvSpPr>
        <p:spPr>
          <a:xfrm>
            <a:off x="2399765" y="5824858"/>
            <a:ext cx="7392470" cy="415498"/>
          </a:xfrm>
          <a:prstGeom prst="rect">
            <a:avLst/>
          </a:prstGeom>
          <a:noFill/>
        </p:spPr>
        <p:txBody>
          <a:bodyPr wrap="square" rtlCol="0">
            <a:spAutoFit/>
          </a:bodyPr>
          <a:lstStyle/>
          <a:p>
            <a:pPr algn="l"/>
            <a:r>
              <a:rPr lang="en-US" sz="1050" b="0" i="0" u="none" strike="noStrike" baseline="0" dirty="0">
                <a:latin typeface="ProximaNovaA-RegularIt"/>
              </a:rPr>
              <a:t>* Additional Benefits Information, including Summary Plan Descriptions (SPDs) and Compliance Notices*, are available on the Masters Gallery Foods, Inc., UKG homepage / Myself / My Company / Electronic Forms</a:t>
            </a:r>
            <a:endParaRPr lang="en-US" sz="1050" dirty="0"/>
          </a:p>
        </p:txBody>
      </p:sp>
    </p:spTree>
    <p:extLst>
      <p:ext uri="{BB962C8B-B14F-4D97-AF65-F5344CB8AC3E}">
        <p14:creationId xmlns:p14="http://schemas.microsoft.com/office/powerpoint/2010/main" val="20100327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xmlns="" id="{A3363022-C969-41E9-8EB2-E4C94908C1F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8D1AD6B3-BE88-4CEB-BA17-790657CC47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6"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BFDE28C-7E73-4BC9-8FAC-FDBD6C900FE7}"/>
              </a:ext>
            </a:extLst>
          </p:cNvPr>
          <p:cNvSpPr>
            <a:spLocks noGrp="1"/>
          </p:cNvSpPr>
          <p:nvPr>
            <p:ph type="title"/>
          </p:nvPr>
        </p:nvSpPr>
        <p:spPr>
          <a:xfrm>
            <a:off x="6636863" y="1344160"/>
            <a:ext cx="4805996" cy="1297115"/>
          </a:xfrm>
        </p:spPr>
        <p:txBody>
          <a:bodyPr vert="horz" lIns="91440" tIns="45720" rIns="91440" bIns="45720" rtlCol="0" anchor="t" anchorCtr="0">
            <a:normAutofit/>
          </a:bodyPr>
          <a:lstStyle/>
          <a:p>
            <a:r>
              <a:rPr lang="en-US" sz="5400" dirty="0">
                <a:solidFill>
                  <a:schemeClr val="accent2"/>
                </a:solidFill>
              </a:rPr>
              <a:t>Questions</a:t>
            </a:r>
          </a:p>
        </p:txBody>
      </p:sp>
      <p:pic>
        <p:nvPicPr>
          <p:cNvPr id="9" name="Graphic 8" descr="Help">
            <a:extLst>
              <a:ext uri="{FF2B5EF4-FFF2-40B4-BE49-F238E27FC236}">
                <a16:creationId xmlns:a16="http://schemas.microsoft.com/office/drawing/2014/main" xmlns="" id="{80630D2E-60B7-E83B-AF30-0F24E31E0B5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369045"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6" name="Group 15">
            <a:extLst>
              <a:ext uri="{FF2B5EF4-FFF2-40B4-BE49-F238E27FC236}">
                <a16:creationId xmlns:a16="http://schemas.microsoft.com/office/drawing/2014/main" xmlns="" id="{89D1390B-7E13-4B4F-9CB2-391063412E5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4253" y="-5977"/>
            <a:ext cx="6238675" cy="6863979"/>
            <a:chOff x="305" y="-5977"/>
            <a:chExt cx="6238675" cy="6863979"/>
          </a:xfrm>
        </p:grpSpPr>
        <p:sp>
          <p:nvSpPr>
            <p:cNvPr id="17" name="Freeform: Shape 16">
              <a:extLst>
                <a:ext uri="{FF2B5EF4-FFF2-40B4-BE49-F238E27FC236}">
                  <a16:creationId xmlns:a16="http://schemas.microsoft.com/office/drawing/2014/main" xmlns="" id="{9E720206-AA49-4786-A932-A2650DE091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C72F6EE6-EDE9-45A5-8F6D-02B9B7CB2C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xmlns="" id="{C093DC50-3BD7-46B1-A300-CD207E152FF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descr="Logo&#10;&#10;Description automatically generated">
            <a:extLst>
              <a:ext uri="{FF2B5EF4-FFF2-40B4-BE49-F238E27FC236}">
                <a16:creationId xmlns:a16="http://schemas.microsoft.com/office/drawing/2014/main" xmlns="" id="{7A676AB1-9FF6-6A58-79AB-BC656A2838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405" y="5478323"/>
            <a:ext cx="870467" cy="1067553"/>
          </a:xfrm>
          <a:prstGeom prst="rect">
            <a:avLst/>
          </a:prstGeom>
        </p:spPr>
      </p:pic>
      <p:sp>
        <p:nvSpPr>
          <p:cNvPr id="4" name="Content Placeholder 3">
            <a:extLst>
              <a:ext uri="{FF2B5EF4-FFF2-40B4-BE49-F238E27FC236}">
                <a16:creationId xmlns:a16="http://schemas.microsoft.com/office/drawing/2014/main" xmlns="" id="{BFC94EBA-D9B7-EA3A-661D-139AC6E7E3B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403861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9426AA-7129-4055-9CF7-6D2B4C21D5BF}"/>
              </a:ext>
            </a:extLst>
          </p:cNvPr>
          <p:cNvSpPr>
            <a:spLocks noGrp="1"/>
          </p:cNvSpPr>
          <p:nvPr>
            <p:ph type="ctrTitle"/>
          </p:nvPr>
        </p:nvSpPr>
        <p:spPr/>
        <p:txBody>
          <a:bodyPr/>
          <a:lstStyle/>
          <a:p>
            <a:r>
              <a:rPr lang="en-US" dirty="0"/>
              <a:t>Kev Kho Mob</a:t>
            </a:r>
            <a:endParaRPr lang="en-US" dirty="0"/>
          </a:p>
        </p:txBody>
      </p:sp>
      <p:cxnSp>
        <p:nvCxnSpPr>
          <p:cNvPr id="12" name="Straight Connector 11">
            <a:extLst>
              <a:ext uri="{FF2B5EF4-FFF2-40B4-BE49-F238E27FC236}">
                <a16:creationId xmlns:a16="http://schemas.microsoft.com/office/drawing/2014/main" xmlns="" id="{25EB56C2-EB88-49FC-9422-AE5B27935C4F}"/>
              </a:ext>
            </a:extLst>
          </p:cNvPr>
          <p:cNvCxnSpPr/>
          <p:nvPr/>
        </p:nvCxnSpPr>
        <p:spPr>
          <a:xfrm>
            <a:off x="12319279" y="5083372"/>
            <a:ext cx="0" cy="999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92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7FAED-E3D4-C2AE-F3D6-6E83F2838730}"/>
              </a:ext>
            </a:extLst>
          </p:cNvPr>
          <p:cNvSpPr>
            <a:spLocks noGrp="1"/>
          </p:cNvSpPr>
          <p:nvPr>
            <p:ph type="title"/>
          </p:nvPr>
        </p:nvSpPr>
        <p:spPr>
          <a:xfrm>
            <a:off x="569605" y="516192"/>
            <a:ext cx="11003268" cy="720618"/>
          </a:xfrm>
        </p:spPr>
        <p:txBody>
          <a:bodyPr/>
          <a:lstStyle/>
          <a:p>
            <a:r>
              <a:rPr lang="en-US" dirty="0"/>
              <a:t>Medical plan - </a:t>
            </a:r>
            <a:r>
              <a:rPr lang="en-US" dirty="0" err="1"/>
              <a:t>centivo</a:t>
            </a:r>
            <a:endParaRPr lang="en-US" dirty="0"/>
          </a:p>
        </p:txBody>
      </p:sp>
      <p:sp>
        <p:nvSpPr>
          <p:cNvPr id="3" name="Content Placeholder 2">
            <a:extLst>
              <a:ext uri="{FF2B5EF4-FFF2-40B4-BE49-F238E27FC236}">
                <a16:creationId xmlns:a16="http://schemas.microsoft.com/office/drawing/2014/main" xmlns="" id="{F7F94C39-502C-00AF-19FE-77615C46FEB4}"/>
              </a:ext>
            </a:extLst>
          </p:cNvPr>
          <p:cNvSpPr>
            <a:spLocks noGrp="1"/>
          </p:cNvSpPr>
          <p:nvPr>
            <p:ph idx="1"/>
          </p:nvPr>
        </p:nvSpPr>
        <p:spPr/>
        <p:txBody>
          <a:bodyPr/>
          <a:lstStyle/>
          <a:p>
            <a:pPr marL="0" indent="0">
              <a:buNone/>
            </a:pPr>
            <a:r>
              <a:rPr lang="en-US" dirty="0"/>
              <a:t>A new type of health plan for Masters Gallery employees:</a:t>
            </a:r>
          </a:p>
          <a:p>
            <a:pPr marL="285744" indent="-285744"/>
            <a:r>
              <a:rPr lang="en-US" dirty="0"/>
              <a:t>Designed to offer you affordable healthcare and the resources to use healthcare more effectively </a:t>
            </a:r>
          </a:p>
          <a:p>
            <a:pPr marL="285744" indent="-285744"/>
            <a:r>
              <a:rPr lang="en-US" dirty="0"/>
              <a:t>Built around a partnership between you and your personally selected Primary Care Provider (PCP)</a:t>
            </a:r>
          </a:p>
          <a:p>
            <a:pPr marL="0" indent="0">
              <a:buNone/>
            </a:pPr>
            <a:endParaRPr lang="en-US" dirty="0"/>
          </a:p>
        </p:txBody>
      </p:sp>
      <p:sp>
        <p:nvSpPr>
          <p:cNvPr id="4" name="Slide Number Placeholder 3">
            <a:extLst>
              <a:ext uri="{FF2B5EF4-FFF2-40B4-BE49-F238E27FC236}">
                <a16:creationId xmlns:a16="http://schemas.microsoft.com/office/drawing/2014/main" xmlns="" id="{176F4097-9895-4416-19CE-BE7B2DA21BBC}"/>
              </a:ext>
            </a:extLst>
          </p:cNvPr>
          <p:cNvSpPr>
            <a:spLocks noGrp="1"/>
          </p:cNvSpPr>
          <p:nvPr>
            <p:ph type="sldNum" sz="quarter" idx="12"/>
          </p:nvPr>
        </p:nvSpPr>
        <p:spPr/>
        <p:txBody>
          <a:bodyPr/>
          <a:lstStyle/>
          <a:p>
            <a:fld id="{02266A82-7052-4F19-AA33-DE09AC459DCD}" type="slidenum">
              <a:rPr lang="en-US" smtClean="0"/>
              <a:pPr/>
              <a:t>6</a:t>
            </a:fld>
            <a:endParaRPr lang="en-US" dirty="0"/>
          </a:p>
        </p:txBody>
      </p:sp>
      <p:sp>
        <p:nvSpPr>
          <p:cNvPr id="5" name="Rectangle 4">
            <a:extLst>
              <a:ext uri="{FF2B5EF4-FFF2-40B4-BE49-F238E27FC236}">
                <a16:creationId xmlns:a16="http://schemas.microsoft.com/office/drawing/2014/main" xmlns="" id="{CB2466AE-FB7E-17A0-4A88-DE48C747727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xmlns="" id="{04ED62B7-1EC0-5223-E412-D25FBB825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7" name="Picture 6">
            <a:extLst>
              <a:ext uri="{FF2B5EF4-FFF2-40B4-BE49-F238E27FC236}">
                <a16:creationId xmlns:a16="http://schemas.microsoft.com/office/drawing/2014/main" xmlns="" id="{02AA537E-BC5A-CB0E-D421-FA52166ED18D}"/>
              </a:ext>
            </a:extLst>
          </p:cNvPr>
          <p:cNvPicPr>
            <a:picLocks noChangeAspect="1"/>
          </p:cNvPicPr>
          <p:nvPr/>
        </p:nvPicPr>
        <p:blipFill>
          <a:blip r:embed="rId3"/>
          <a:stretch>
            <a:fillRect/>
          </a:stretch>
        </p:blipFill>
        <p:spPr>
          <a:xfrm>
            <a:off x="10677243" y="292277"/>
            <a:ext cx="926751" cy="914449"/>
          </a:xfrm>
          <a:prstGeom prst="rect">
            <a:avLst/>
          </a:prstGeom>
        </p:spPr>
      </p:pic>
      <p:pic>
        <p:nvPicPr>
          <p:cNvPr id="9" name="Picture 8">
            <a:extLst>
              <a:ext uri="{FF2B5EF4-FFF2-40B4-BE49-F238E27FC236}">
                <a16:creationId xmlns:a16="http://schemas.microsoft.com/office/drawing/2014/main" xmlns="" id="{53B5B30C-671A-D466-F858-701B09D6B956}"/>
              </a:ext>
            </a:extLst>
          </p:cNvPr>
          <p:cNvPicPr>
            <a:picLocks noChangeAspect="1"/>
          </p:cNvPicPr>
          <p:nvPr/>
        </p:nvPicPr>
        <p:blipFill>
          <a:blip r:embed="rId4"/>
          <a:stretch>
            <a:fillRect/>
          </a:stretch>
        </p:blipFill>
        <p:spPr>
          <a:xfrm>
            <a:off x="1021931" y="4501481"/>
            <a:ext cx="7747112" cy="1119148"/>
          </a:xfrm>
          <a:prstGeom prst="rect">
            <a:avLst/>
          </a:prstGeom>
        </p:spPr>
      </p:pic>
    </p:spTree>
    <p:extLst>
      <p:ext uri="{BB962C8B-B14F-4D97-AF65-F5344CB8AC3E}">
        <p14:creationId xmlns:p14="http://schemas.microsoft.com/office/powerpoint/2010/main" val="3992164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7FAED-E3D4-C2AE-F3D6-6E83F2838730}"/>
              </a:ext>
            </a:extLst>
          </p:cNvPr>
          <p:cNvSpPr>
            <a:spLocks noGrp="1"/>
          </p:cNvSpPr>
          <p:nvPr>
            <p:ph type="title"/>
          </p:nvPr>
        </p:nvSpPr>
        <p:spPr>
          <a:xfrm>
            <a:off x="569605" y="486108"/>
            <a:ext cx="11003268" cy="720618"/>
          </a:xfrm>
        </p:spPr>
        <p:txBody>
          <a:bodyPr/>
          <a:lstStyle/>
          <a:p>
            <a:r>
              <a:rPr lang="en-US" dirty="0"/>
              <a:t>Medical plan - </a:t>
            </a:r>
            <a:r>
              <a:rPr lang="en-US" dirty="0" err="1"/>
              <a:t>centivo</a:t>
            </a:r>
            <a:endParaRPr lang="en-US" dirty="0"/>
          </a:p>
        </p:txBody>
      </p:sp>
      <p:sp>
        <p:nvSpPr>
          <p:cNvPr id="3" name="Content Placeholder 2">
            <a:extLst>
              <a:ext uri="{FF2B5EF4-FFF2-40B4-BE49-F238E27FC236}">
                <a16:creationId xmlns:a16="http://schemas.microsoft.com/office/drawing/2014/main" xmlns="" id="{F7F94C39-502C-00AF-19FE-77615C46FEB4}"/>
              </a:ext>
            </a:extLst>
          </p:cNvPr>
          <p:cNvSpPr>
            <a:spLocks noGrp="1"/>
          </p:cNvSpPr>
          <p:nvPr>
            <p:ph idx="1"/>
          </p:nvPr>
        </p:nvSpPr>
        <p:spPr/>
        <p:txBody>
          <a:bodyPr/>
          <a:lstStyle/>
          <a:p>
            <a:pPr marL="285744" indent="-285744"/>
            <a:r>
              <a:rPr lang="en-US" dirty="0"/>
              <a:t>If you work with your Primary Care Provider to manage your health, you’ll get:</a:t>
            </a:r>
          </a:p>
          <a:p>
            <a:pPr marL="749281" lvl="1" indent="-285744"/>
            <a:r>
              <a:rPr lang="en-US" dirty="0">
                <a:solidFill>
                  <a:srgbClr val="FFC000"/>
                </a:solidFill>
              </a:rPr>
              <a:t>Affordable care with:</a:t>
            </a:r>
          </a:p>
          <a:p>
            <a:pPr marL="1139797" lvl="2" indent="-285744">
              <a:buFontTx/>
              <a:buChar char="-"/>
            </a:pPr>
            <a:r>
              <a:rPr lang="en-US" dirty="0"/>
              <a:t>No deductible (if the No-deductible plan is chosen)</a:t>
            </a:r>
          </a:p>
          <a:p>
            <a:pPr marL="1139797" lvl="2" indent="-285744">
              <a:buFontTx/>
              <a:buChar char="-"/>
            </a:pPr>
            <a:r>
              <a:rPr lang="en-US" dirty="0"/>
              <a:t>FREE primary care visits</a:t>
            </a:r>
          </a:p>
          <a:p>
            <a:pPr marL="1139797" lvl="2" indent="-285744">
              <a:buFontTx/>
              <a:buChar char="-"/>
            </a:pPr>
            <a:r>
              <a:rPr lang="en-US" dirty="0"/>
              <a:t>Simple, predictable copays for all other care</a:t>
            </a:r>
          </a:p>
          <a:p>
            <a:pPr marL="1139797" lvl="2" indent="-285744">
              <a:buFontTx/>
              <a:buChar char="-"/>
            </a:pPr>
            <a:r>
              <a:rPr lang="en-US" dirty="0"/>
              <a:t>Urgent care covered at in-network rates when you are away from home</a:t>
            </a:r>
          </a:p>
          <a:p>
            <a:pPr marL="1139797" lvl="2" indent="-285744">
              <a:buFontTx/>
              <a:buChar char="-"/>
            </a:pPr>
            <a:r>
              <a:rPr lang="en-US" dirty="0"/>
              <a:t>Emergency care covered at in-network rates no matter where you are</a:t>
            </a:r>
          </a:p>
          <a:p>
            <a:pPr marL="1139797" lvl="2" indent="-285744">
              <a:buFontTx/>
              <a:buChar char="-"/>
            </a:pPr>
            <a:r>
              <a:rPr lang="en-US" dirty="0"/>
              <a:t>A convenient virtual care primary care option (Tele-Med)</a:t>
            </a:r>
          </a:p>
        </p:txBody>
      </p:sp>
      <p:sp>
        <p:nvSpPr>
          <p:cNvPr id="4" name="Slide Number Placeholder 3">
            <a:extLst>
              <a:ext uri="{FF2B5EF4-FFF2-40B4-BE49-F238E27FC236}">
                <a16:creationId xmlns:a16="http://schemas.microsoft.com/office/drawing/2014/main" xmlns="" id="{176F4097-9895-4416-19CE-BE7B2DA21BBC}"/>
              </a:ext>
            </a:extLst>
          </p:cNvPr>
          <p:cNvSpPr>
            <a:spLocks noGrp="1"/>
          </p:cNvSpPr>
          <p:nvPr>
            <p:ph type="sldNum" sz="quarter" idx="12"/>
          </p:nvPr>
        </p:nvSpPr>
        <p:spPr/>
        <p:txBody>
          <a:bodyPr/>
          <a:lstStyle/>
          <a:p>
            <a:fld id="{02266A82-7052-4F19-AA33-DE09AC459DCD}" type="slidenum">
              <a:rPr lang="en-US" smtClean="0"/>
              <a:pPr/>
              <a:t>7</a:t>
            </a:fld>
            <a:endParaRPr lang="en-US" dirty="0"/>
          </a:p>
        </p:txBody>
      </p:sp>
      <p:sp>
        <p:nvSpPr>
          <p:cNvPr id="5" name="Rectangle 4">
            <a:extLst>
              <a:ext uri="{FF2B5EF4-FFF2-40B4-BE49-F238E27FC236}">
                <a16:creationId xmlns:a16="http://schemas.microsoft.com/office/drawing/2014/main" xmlns="" id="{CB2466AE-FB7E-17A0-4A88-DE48C747727F}"/>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xmlns="" id="{04ED62B7-1EC0-5223-E412-D25FBB825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pic>
        <p:nvPicPr>
          <p:cNvPr id="7" name="Picture 6">
            <a:extLst>
              <a:ext uri="{FF2B5EF4-FFF2-40B4-BE49-F238E27FC236}">
                <a16:creationId xmlns:a16="http://schemas.microsoft.com/office/drawing/2014/main" xmlns="" id="{02AA537E-BC5A-CB0E-D421-FA52166ED18D}"/>
              </a:ext>
            </a:extLst>
          </p:cNvPr>
          <p:cNvPicPr>
            <a:picLocks noChangeAspect="1"/>
          </p:cNvPicPr>
          <p:nvPr/>
        </p:nvPicPr>
        <p:blipFill>
          <a:blip r:embed="rId3"/>
          <a:stretch>
            <a:fillRect/>
          </a:stretch>
        </p:blipFill>
        <p:spPr>
          <a:xfrm>
            <a:off x="10677243" y="292277"/>
            <a:ext cx="926751" cy="914449"/>
          </a:xfrm>
          <a:prstGeom prst="rect">
            <a:avLst/>
          </a:prstGeom>
        </p:spPr>
      </p:pic>
      <p:pic>
        <p:nvPicPr>
          <p:cNvPr id="8" name="Picture 7">
            <a:extLst>
              <a:ext uri="{FF2B5EF4-FFF2-40B4-BE49-F238E27FC236}">
                <a16:creationId xmlns:a16="http://schemas.microsoft.com/office/drawing/2014/main" xmlns="" id="{C523704A-4C54-62D7-38C3-2586D3257854}"/>
              </a:ext>
            </a:extLst>
          </p:cNvPr>
          <p:cNvPicPr>
            <a:picLocks noChangeAspect="1"/>
          </p:cNvPicPr>
          <p:nvPr/>
        </p:nvPicPr>
        <p:blipFill>
          <a:blip r:embed="rId4"/>
          <a:stretch>
            <a:fillRect/>
          </a:stretch>
        </p:blipFill>
        <p:spPr>
          <a:xfrm>
            <a:off x="3887261" y="2008650"/>
            <a:ext cx="743055" cy="647791"/>
          </a:xfrm>
          <a:prstGeom prst="rect">
            <a:avLst/>
          </a:prstGeom>
        </p:spPr>
      </p:pic>
      <p:sp>
        <p:nvSpPr>
          <p:cNvPr id="9" name="Content Placeholder 2">
            <a:extLst>
              <a:ext uri="{FF2B5EF4-FFF2-40B4-BE49-F238E27FC236}">
                <a16:creationId xmlns:a16="http://schemas.microsoft.com/office/drawing/2014/main" xmlns="" id="{5ED66085-5119-6389-FFC8-44E6C8D49B1F}"/>
              </a:ext>
            </a:extLst>
          </p:cNvPr>
          <p:cNvSpPr txBox="1">
            <a:spLocks/>
          </p:cNvSpPr>
          <p:nvPr/>
        </p:nvSpPr>
        <p:spPr>
          <a:xfrm>
            <a:off x="2704330" y="5376553"/>
            <a:ext cx="6733823" cy="766120"/>
          </a:xfrm>
          <a:prstGeom prst="rect">
            <a:avLst/>
          </a:prstGeom>
        </p:spPr>
        <p:txBody>
          <a:bodyPr vert="horz" lIns="91440" tIns="45720" rIns="91440" bIns="45720" rtlCol="0">
            <a:normAutofit fontScale="92500" lnSpcReduction="20000"/>
          </a:bodyPr>
          <a:lstStyle>
            <a:lvl1pPr marL="341313" indent="-341313" algn="l" defTabSz="914400" rtl="0" eaLnBrk="1" latinLnBrk="0" hangingPunct="1">
              <a:lnSpc>
                <a:spcPct val="100000"/>
              </a:lnSpc>
              <a:spcBef>
                <a:spcPts val="1000"/>
              </a:spcBef>
              <a:spcAft>
                <a:spcPts val="600"/>
              </a:spcAft>
              <a:buClr>
                <a:schemeClr val="accent2"/>
              </a:buClr>
              <a:buFont typeface="Arial" panose="020B0604020202020204" pitchFamily="34" charset="0"/>
              <a:buChar char="•"/>
              <a:defRPr sz="2400" b="0" u="none" kern="1200">
                <a:solidFill>
                  <a:schemeClr val="tx1"/>
                </a:solidFill>
                <a:effectLst/>
                <a:latin typeface="+mn-lt"/>
                <a:ea typeface="+mn-ea"/>
                <a:cs typeface="+mn-cs"/>
              </a:defRPr>
            </a:lvl1pPr>
            <a:lvl2pPr marL="804863"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tabLst>
                <a:tab pos="804863" algn="l"/>
              </a:tabLst>
              <a:defRPr sz="2000" b="0" u="none" kern="1200">
                <a:solidFill>
                  <a:schemeClr val="tx1"/>
                </a:solidFill>
                <a:effectLst/>
                <a:latin typeface="+mn-lt"/>
                <a:ea typeface="+mn-ea"/>
                <a:cs typeface="+mn-cs"/>
              </a:defRPr>
            </a:lvl2pPr>
            <a:lvl3pPr marL="12017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800" b="0" u="none" kern="1200">
                <a:solidFill>
                  <a:schemeClr val="tx1"/>
                </a:solidFill>
                <a:effectLst/>
                <a:latin typeface="+mn-lt"/>
                <a:ea typeface="+mn-ea"/>
                <a:cs typeface="+mn-cs"/>
              </a:defRPr>
            </a:lvl3pPr>
            <a:lvl4pPr marL="1651000"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4pPr>
            <a:lvl5pPr marL="2116138" indent="-228600" algn="l" defTabSz="914400" rtl="0" eaLnBrk="1" latinLnBrk="0" hangingPunct="1">
              <a:lnSpc>
                <a:spcPct val="100000"/>
              </a:lnSpc>
              <a:spcBef>
                <a:spcPts val="500"/>
              </a:spcBef>
              <a:spcAft>
                <a:spcPts val="600"/>
              </a:spcAft>
              <a:buClr>
                <a:schemeClr val="accent2"/>
              </a:buClr>
              <a:buFont typeface="Arial" panose="020B0604020202020204" pitchFamily="34" charset="0"/>
              <a:buChar char="•"/>
              <a:defRPr sz="1600" b="0" u="none" kern="1200">
                <a:solidFill>
                  <a:schemeClr val="tx1"/>
                </a:solidFill>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t>Visit the network directory site at </a:t>
            </a:r>
            <a:r>
              <a:rPr lang="en-US" sz="1800" b="1" dirty="0">
                <a:solidFill>
                  <a:schemeClr val="accent4"/>
                </a:solidFill>
              </a:rPr>
              <a:t>mastersgalleryfoods.centivo.com </a:t>
            </a:r>
            <a:r>
              <a:rPr lang="en-US" sz="1800" dirty="0"/>
              <a:t>to search for doctors or facilities by type, name or zip code</a:t>
            </a:r>
          </a:p>
        </p:txBody>
      </p:sp>
    </p:spTree>
    <p:extLst>
      <p:ext uri="{BB962C8B-B14F-4D97-AF65-F5344CB8AC3E}">
        <p14:creationId xmlns:p14="http://schemas.microsoft.com/office/powerpoint/2010/main" val="1791163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16190C-6EAA-43FB-A784-F97ECEDC9AE0}"/>
              </a:ext>
            </a:extLst>
          </p:cNvPr>
          <p:cNvSpPr>
            <a:spLocks noGrp="1"/>
          </p:cNvSpPr>
          <p:nvPr>
            <p:ph type="title"/>
          </p:nvPr>
        </p:nvSpPr>
        <p:spPr>
          <a:xfrm>
            <a:off x="489585" y="486108"/>
            <a:ext cx="11003268" cy="720618"/>
          </a:xfrm>
        </p:spPr>
        <p:txBody>
          <a:bodyPr/>
          <a:lstStyle/>
          <a:p>
            <a:r>
              <a:rPr lang="en-US" dirty="0"/>
              <a:t>Medical Plan Comparison</a:t>
            </a:r>
          </a:p>
        </p:txBody>
      </p:sp>
      <p:sp>
        <p:nvSpPr>
          <p:cNvPr id="6" name="Slide Number Placeholder 5">
            <a:extLst>
              <a:ext uri="{FF2B5EF4-FFF2-40B4-BE49-F238E27FC236}">
                <a16:creationId xmlns:a16="http://schemas.microsoft.com/office/drawing/2014/main" xmlns="" id="{19114931-0E67-4963-8C44-6E3E0F8AF22E}"/>
              </a:ext>
            </a:extLst>
          </p:cNvPr>
          <p:cNvSpPr>
            <a:spLocks noGrp="1"/>
          </p:cNvSpPr>
          <p:nvPr>
            <p:ph type="sldNum" sz="quarter" idx="12"/>
          </p:nvPr>
        </p:nvSpPr>
        <p:spPr/>
        <p:txBody>
          <a:bodyPr/>
          <a:lstStyle/>
          <a:p>
            <a:fld id="{02266A82-7052-4F19-AA33-DE09AC459DCD}" type="slidenum">
              <a:rPr lang="en-US" smtClean="0"/>
              <a:pPr/>
              <a:t>8</a:t>
            </a:fld>
            <a:endParaRPr lang="en-US" dirty="0"/>
          </a:p>
        </p:txBody>
      </p:sp>
      <p:sp>
        <p:nvSpPr>
          <p:cNvPr id="8" name="TextBox 7">
            <a:extLst>
              <a:ext uri="{FF2B5EF4-FFF2-40B4-BE49-F238E27FC236}">
                <a16:creationId xmlns:a16="http://schemas.microsoft.com/office/drawing/2014/main" xmlns="" id="{8DC11C2C-000B-68DD-7C56-3B5D718A2E93}"/>
              </a:ext>
            </a:extLst>
          </p:cNvPr>
          <p:cNvSpPr txBox="1"/>
          <p:nvPr/>
        </p:nvSpPr>
        <p:spPr>
          <a:xfrm>
            <a:off x="4044615" y="6222170"/>
            <a:ext cx="5126545" cy="323165"/>
          </a:xfrm>
          <a:prstGeom prst="rect">
            <a:avLst/>
          </a:prstGeom>
          <a:noFill/>
        </p:spPr>
        <p:txBody>
          <a:bodyPr wrap="square" rtlCol="0">
            <a:spAutoFit/>
          </a:bodyPr>
          <a:lstStyle/>
          <a:p>
            <a:pPr algn="l"/>
            <a:r>
              <a:rPr lang="en-US" sz="750" i="0" u="none" strike="noStrike" baseline="0" dirty="0">
                <a:latin typeface="ProximaNovaACond-Bold"/>
              </a:rPr>
              <a:t>Coinsurance percentages and copay amounts shown in the above chart represent what the member is responsible for paying.</a:t>
            </a:r>
          </a:p>
          <a:p>
            <a:pPr algn="l"/>
            <a:r>
              <a:rPr lang="en-US" sz="750" i="0" u="none" strike="noStrike" baseline="0" dirty="0">
                <a:latin typeface="ProximaNovaACond-Bold"/>
              </a:rPr>
              <a:t>*Benefits with an asterisk ( * ) require that the deductible be met before the Plan begins to pay.</a:t>
            </a:r>
            <a:endParaRPr lang="en-US" sz="750" dirty="0"/>
          </a:p>
        </p:txBody>
      </p:sp>
      <p:graphicFrame>
        <p:nvGraphicFramePr>
          <p:cNvPr id="9" name="Table 8">
            <a:extLst>
              <a:ext uri="{FF2B5EF4-FFF2-40B4-BE49-F238E27FC236}">
                <a16:creationId xmlns:a16="http://schemas.microsoft.com/office/drawing/2014/main" xmlns="" id="{3630CCD2-F19A-E6EA-11F6-12A98659F284}"/>
              </a:ext>
            </a:extLst>
          </p:cNvPr>
          <p:cNvGraphicFramePr>
            <a:graphicFrameLocks noGrp="1"/>
          </p:cNvGraphicFramePr>
          <p:nvPr>
            <p:extLst>
              <p:ext uri="{D42A27DB-BD31-4B8C-83A1-F6EECF244321}">
                <p14:modId xmlns:p14="http://schemas.microsoft.com/office/powerpoint/2010/main" val="3949486849"/>
              </p:ext>
            </p:extLst>
          </p:nvPr>
        </p:nvGraphicFramePr>
        <p:xfrm>
          <a:off x="2616172" y="1352974"/>
          <a:ext cx="6959655" cy="4869196"/>
        </p:xfrm>
        <a:graphic>
          <a:graphicData uri="http://schemas.openxmlformats.org/drawingml/2006/table">
            <a:tbl>
              <a:tblPr>
                <a:noFill/>
              </a:tblPr>
              <a:tblGrid>
                <a:gridCol w="1908451">
                  <a:extLst>
                    <a:ext uri="{9D8B030D-6E8A-4147-A177-3AD203B41FA5}">
                      <a16:colId xmlns:a16="http://schemas.microsoft.com/office/drawing/2014/main" xmlns="" val="561264643"/>
                    </a:ext>
                  </a:extLst>
                </a:gridCol>
                <a:gridCol w="1262801">
                  <a:extLst>
                    <a:ext uri="{9D8B030D-6E8A-4147-A177-3AD203B41FA5}">
                      <a16:colId xmlns:a16="http://schemas.microsoft.com/office/drawing/2014/main" xmlns="" val="1460650793"/>
                    </a:ext>
                  </a:extLst>
                </a:gridCol>
                <a:gridCol w="1262801">
                  <a:extLst>
                    <a:ext uri="{9D8B030D-6E8A-4147-A177-3AD203B41FA5}">
                      <a16:colId xmlns:a16="http://schemas.microsoft.com/office/drawing/2014/main" xmlns="" val="1468118242"/>
                    </a:ext>
                  </a:extLst>
                </a:gridCol>
                <a:gridCol w="1262801">
                  <a:extLst>
                    <a:ext uri="{9D8B030D-6E8A-4147-A177-3AD203B41FA5}">
                      <a16:colId xmlns:a16="http://schemas.microsoft.com/office/drawing/2014/main" xmlns="" val="2486796937"/>
                    </a:ext>
                  </a:extLst>
                </a:gridCol>
                <a:gridCol w="1262801">
                  <a:extLst>
                    <a:ext uri="{9D8B030D-6E8A-4147-A177-3AD203B41FA5}">
                      <a16:colId xmlns:a16="http://schemas.microsoft.com/office/drawing/2014/main" xmlns="" val="3607109012"/>
                    </a:ext>
                  </a:extLst>
                </a:gridCol>
              </a:tblGrid>
              <a:tr h="359818">
                <a:tc rowSpan="2">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bg1"/>
                          </a:solidFill>
                          <a:latin typeface="+mn-lt"/>
                          <a:ea typeface="Arial Narrow"/>
                          <a:cs typeface="Arial Narrow"/>
                          <a:sym typeface="Arial Narrow"/>
                        </a:rPr>
                        <a:t>Key Medical Benefits</a:t>
                      </a:r>
                    </a:p>
                  </a:txBody>
                  <a:tcPr marL="64669" marR="64669" marT="34294" marB="34294" anchor="ctr">
                    <a:lnL w="127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gridSpan="2">
                  <a:txBody>
                    <a:bodyPr/>
                    <a:lstStyle/>
                    <a:p>
                      <a:pPr algn="ctr"/>
                      <a:r>
                        <a:rPr kumimoji="0" lang="en-US" sz="1050" b="1" i="0" u="none" strike="noStrike" kern="0" cap="none" spc="0" normalizeH="0" baseline="0" noProof="0" dirty="0">
                          <a:ln>
                            <a:noFill/>
                          </a:ln>
                          <a:solidFill>
                            <a:srgbClr val="FFFFFF"/>
                          </a:solidFill>
                          <a:effectLst/>
                          <a:uLnTx/>
                          <a:uFillTx/>
                          <a:latin typeface="+mn-lt"/>
                          <a:sym typeface="Arial"/>
                          <a:rtl val="0"/>
                        </a:rPr>
                        <a:t>Centivo</a:t>
                      </a:r>
                      <a:endParaRPr lang="en-US" sz="1050" b="1" dirty="0">
                        <a:solidFill>
                          <a:schemeClr val="bg1"/>
                        </a:solidFill>
                        <a:latin typeface="+mn-lt"/>
                      </a:endParaRPr>
                    </a:p>
                    <a:p>
                      <a:pPr algn="ctr"/>
                      <a:r>
                        <a:rPr lang="en-US" sz="1050" b="1" dirty="0">
                          <a:solidFill>
                            <a:schemeClr val="bg1"/>
                          </a:solidFill>
                          <a:latin typeface="+mn-lt"/>
                        </a:rPr>
                        <a:t>No-Deductible Network</a:t>
                      </a:r>
                    </a:p>
                  </a:txBody>
                  <a:tcPr marL="64669" marR="64669" marT="34294" marB="3429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tc hMerge="1">
                  <a:txBody>
                    <a:bodyPr/>
                    <a:lstStyle/>
                    <a:p>
                      <a:endParaRPr lang="en-US" sz="1200" dirty="0"/>
                    </a:p>
                  </a:txBody>
                  <a:tcPr marL="86225" marR="86225" marT="45725" marB="45725" anchor="ctr">
                    <a:lnL w="12700" cap="flat" cmpd="sng" algn="ctr">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481C6"/>
                    </a:solidFill>
                  </a:tcPr>
                </a:tc>
                <a:tc gridSpan="2">
                  <a:txBody>
                    <a:bodyPr/>
                    <a:lstStyle/>
                    <a:p>
                      <a:pPr algn="ctr"/>
                      <a:r>
                        <a:rPr lang="en-US" sz="1050" b="1" dirty="0">
                          <a:solidFill>
                            <a:schemeClr val="bg1"/>
                          </a:solidFill>
                          <a:latin typeface="+mn-lt"/>
                        </a:rPr>
                        <a:t>Centivo</a:t>
                      </a:r>
                    </a:p>
                    <a:p>
                      <a:pPr algn="ctr"/>
                      <a:r>
                        <a:rPr lang="en-US" sz="1050" b="1" dirty="0">
                          <a:solidFill>
                            <a:schemeClr val="bg1"/>
                          </a:solidFill>
                          <a:latin typeface="+mn-lt"/>
                        </a:rPr>
                        <a:t>Choice Network</a:t>
                      </a:r>
                    </a:p>
                  </a:txBody>
                  <a:tcPr marL="64669" marR="64669" marT="34294" marB="34294" anchor="ctr">
                    <a:lnL w="381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rgbClr val="0481C6"/>
                    </a:solidFill>
                  </a:tcPr>
                </a:tc>
                <a:tc hMerge="1">
                  <a:txBody>
                    <a:bodyPr/>
                    <a:lstStyle/>
                    <a:p>
                      <a:endParaRPr lang="en-US" sz="1200" dirty="0"/>
                    </a:p>
                  </a:txBody>
                  <a:tcPr marL="86225" marR="86225" marT="45725" marB="45725" anchor="ctr">
                    <a:lnL w="12700" cap="flat" cmpd="sng" algn="ctr">
                      <a:solidFill>
                        <a:schemeClr val="dk1"/>
                      </a:solidFill>
                      <a:prstDash val="solid"/>
                      <a:round/>
                      <a:headEnd type="none" w="med" len="med"/>
                      <a:tailEnd type="none" w="med" len="med"/>
                    </a:lnL>
                    <a:lnR w="28575" cap="flat">
                      <a:solidFill>
                        <a:schemeClr val="dk1"/>
                      </a:solidFill>
                      <a:prstDash val="solid"/>
                      <a:round/>
                      <a:headEnd type="none" w="med" len="med"/>
                      <a:tailEnd type="none" w="med" len="med"/>
                    </a:lnR>
                    <a:lnT w="12700" cap="flat">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rgbClr val="0481C6"/>
                    </a:solidFill>
                  </a:tcPr>
                </a:tc>
                <a:extLst>
                  <a:ext uri="{0D108BD9-81ED-4DB2-BD59-A6C34878D82A}">
                    <a16:rowId xmlns:a16="http://schemas.microsoft.com/office/drawing/2014/main" xmlns="" val="1569886622"/>
                  </a:ext>
                </a:extLst>
              </a:tr>
              <a:tr h="205614">
                <a:tc vMerge="1">
                  <a:txBody>
                    <a:bodyPr/>
                    <a:lstStyle/>
                    <a:p>
                      <a:pPr marL="0" marR="0" lvl="0" indent="0" algn="l" rtl="0">
                        <a:lnSpc>
                          <a:spcPct val="100000"/>
                        </a:lnSpc>
                        <a:spcBef>
                          <a:spcPts val="0"/>
                        </a:spcBef>
                        <a:spcAft>
                          <a:spcPts val="0"/>
                        </a:spcAft>
                        <a:buClr>
                          <a:schemeClr val="dk1"/>
                        </a:buClr>
                        <a:buSzPct val="25000"/>
                        <a:buFont typeface="Arial Narrow"/>
                        <a:buNone/>
                      </a:pPr>
                      <a:endParaRPr lang="en-US" sz="1200" b="1" i="0" u="none" strike="noStrike" cap="none" baseline="0" dirty="0">
                        <a:solidFill>
                          <a:schemeClr val="bg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12700"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a:solidFill>
                        <a:schemeClr val="dk1"/>
                      </a:solidFill>
                      <a:prstDash val="solid"/>
                      <a:round/>
                      <a:headEnd type="none" w="med" len="med"/>
                      <a:tailEnd type="none" w="med" len="med"/>
                    </a:lnB>
                    <a:solidFill>
                      <a:srgbClr val="0481C6"/>
                    </a:solidFill>
                  </a:tcPr>
                </a:tc>
                <a:tc>
                  <a:txBody>
                    <a:bodyPr/>
                    <a:lstStyle/>
                    <a:p>
                      <a:pPr algn="ctr"/>
                      <a:r>
                        <a:rPr lang="en-US" sz="1050" b="1" dirty="0">
                          <a:solidFill>
                            <a:schemeClr val="bg1"/>
                          </a:solidFill>
                          <a:latin typeface="+mn-lt"/>
                        </a:rPr>
                        <a:t>In-Network</a:t>
                      </a:r>
                    </a:p>
                  </a:txBody>
                  <a:tcPr marL="64669" marR="64669" marT="34294" marB="34294" anchor="ctr">
                    <a:lnL w="3810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a:txBody>
                    <a:bodyPr/>
                    <a:lstStyle/>
                    <a:p>
                      <a:pPr algn="ctr"/>
                      <a:r>
                        <a:rPr lang="en-US" sz="1050" b="1" dirty="0">
                          <a:solidFill>
                            <a:schemeClr val="bg1"/>
                          </a:solidFill>
                          <a:latin typeface="+mn-lt"/>
                        </a:rPr>
                        <a:t>Out-of-Network</a:t>
                      </a:r>
                    </a:p>
                  </a:txBody>
                  <a:tcPr marL="64669" marR="64669" marT="34294" marB="34294" anchor="ctr">
                    <a:lnL w="31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a:txBody>
                    <a:bodyPr/>
                    <a:lstStyle/>
                    <a:p>
                      <a:pPr algn="ctr"/>
                      <a:r>
                        <a:rPr lang="en-US" sz="1050" b="1" dirty="0">
                          <a:solidFill>
                            <a:schemeClr val="bg1"/>
                          </a:solidFill>
                          <a:latin typeface="+mn-lt"/>
                        </a:rPr>
                        <a:t>In-Network</a:t>
                      </a:r>
                    </a:p>
                  </a:txBody>
                  <a:tcPr marL="64669" marR="64669" marT="34294" marB="34294" anchor="ctr">
                    <a:lnL w="38100"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bg1"/>
                          </a:solidFill>
                          <a:latin typeface="+mn-lt"/>
                        </a:rPr>
                        <a:t>Out-of-Network</a:t>
                      </a:r>
                    </a:p>
                  </a:txBody>
                  <a:tcPr marL="64669" marR="64669" marT="34294" marB="34294" anchor="ctr">
                    <a:lnL w="317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solidFill>
                  </a:tcPr>
                </a:tc>
                <a:extLst>
                  <a:ext uri="{0D108BD9-81ED-4DB2-BD59-A6C34878D82A}">
                    <a16:rowId xmlns:a16="http://schemas.microsoft.com/office/drawing/2014/main" xmlns="" val="1772144618"/>
                  </a:ext>
                </a:extLst>
              </a:tr>
              <a:tr h="344389">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Deductible</a:t>
                      </a:r>
                    </a:p>
                    <a:p>
                      <a:pPr marL="0" marR="0" lvl="0" indent="0" algn="l" rtl="0">
                        <a:lnSpc>
                          <a:spcPct val="100000"/>
                        </a:lnSpc>
                        <a:spcBef>
                          <a:spcPts val="0"/>
                        </a:spcBef>
                        <a:spcAft>
                          <a:spcPts val="0"/>
                        </a:spcAft>
                        <a:buClr>
                          <a:schemeClr val="dk1"/>
                        </a:buClr>
                        <a:buSzPct val="25000"/>
                        <a:buFont typeface="Arial Narrow"/>
                        <a:buNone/>
                      </a:pPr>
                      <a:r>
                        <a:rPr lang="en-US" sz="1000" b="0" i="0" u="none" strike="noStrike" cap="none" baseline="0" dirty="0">
                          <a:solidFill>
                            <a:schemeClr val="dk1"/>
                          </a:solidFill>
                          <a:latin typeface="+mn-lt"/>
                          <a:ea typeface="Arial Narrow"/>
                          <a:cs typeface="Arial Narrow"/>
                          <a:sym typeface="Arial Narrow"/>
                        </a:rPr>
                        <a:t>(Individual/Family)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algn="ctr"/>
                      <a:r>
                        <a:rPr lang="en-US" sz="1050" dirty="0">
                          <a:latin typeface="+mn-lt"/>
                        </a:rPr>
                        <a:t>$0 / $0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algn="ctr"/>
                      <a:r>
                        <a:rPr lang="en-US" sz="1050" dirty="0">
                          <a:latin typeface="+mn-lt"/>
                        </a:rPr>
                        <a:t>N/A / 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algn="ctr"/>
                      <a:r>
                        <a:rPr lang="en-US" sz="1050" dirty="0">
                          <a:latin typeface="+mn-lt"/>
                        </a:rPr>
                        <a:t>$3,000 / $6,000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algn="ctr"/>
                      <a:r>
                        <a:rPr lang="en-US" sz="1050" dirty="0">
                          <a:latin typeface="+mn-lt"/>
                        </a:rPr>
                        <a:t>$6,000 / $12,000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4132909868"/>
                  </a:ext>
                </a:extLst>
              </a:tr>
              <a:tr h="344389">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Out-of-Pocket Maximum</a:t>
                      </a:r>
                    </a:p>
                    <a:p>
                      <a:pPr marL="0" marR="0" lvl="0" indent="0" algn="l" rtl="0">
                        <a:lnSpc>
                          <a:spcPct val="100000"/>
                        </a:lnSpc>
                        <a:spcBef>
                          <a:spcPts val="0"/>
                        </a:spcBef>
                        <a:spcAft>
                          <a:spcPts val="0"/>
                        </a:spcAft>
                        <a:buClr>
                          <a:schemeClr val="dk1"/>
                        </a:buClr>
                        <a:buSzPct val="25000"/>
                        <a:buFont typeface="Arial Narrow"/>
                        <a:buNone/>
                      </a:pPr>
                      <a:r>
                        <a:rPr lang="en-US" sz="1000" b="0" i="0" u="none" strike="noStrike" cap="none" baseline="0" dirty="0">
                          <a:solidFill>
                            <a:schemeClr val="dk1"/>
                          </a:solidFill>
                          <a:latin typeface="+mn-lt"/>
                          <a:ea typeface="Arial Narrow"/>
                          <a:cs typeface="Arial Narrow"/>
                          <a:sym typeface="Arial Narrow"/>
                        </a:rPr>
                        <a:t>(Individual/Family)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1050" dirty="0">
                          <a:latin typeface="+mn-lt"/>
                        </a:rPr>
                        <a:t>$4,000 / $8,000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a:latin typeface="+mn-lt"/>
                        </a:rPr>
                        <a:t>N/A / 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20000"/>
                      </a:srgbClr>
                    </a:solidFill>
                  </a:tcPr>
                </a:tc>
                <a:tc>
                  <a:txBody>
                    <a:bodyPr/>
                    <a:lstStyle/>
                    <a:p>
                      <a:pPr algn="ctr"/>
                      <a:r>
                        <a:rPr lang="en-US" sz="1050" dirty="0">
                          <a:latin typeface="+mn-lt"/>
                        </a:rPr>
                        <a:t>$6,500 / $13,000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10000"/>
                      </a:srgbClr>
                    </a:solidFill>
                  </a:tcPr>
                </a:tc>
                <a:tc>
                  <a:txBody>
                    <a:bodyPr/>
                    <a:lstStyle/>
                    <a:p>
                      <a:pPr algn="ctr"/>
                      <a:r>
                        <a:rPr lang="en-US" sz="1050" dirty="0">
                          <a:latin typeface="+mn-lt"/>
                        </a:rPr>
                        <a:t>$10,000 / $20,000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985259627"/>
                  </a:ext>
                </a:extLst>
              </a:tr>
              <a:tr h="203036">
                <a:tc gridSpan="5">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kumimoji="0" lang="en-US" sz="1000" b="1" i="0" u="none" strike="noStrike" kern="0" cap="none" spc="0" normalizeH="0" baseline="0" noProof="0" dirty="0">
                          <a:ln>
                            <a:noFill/>
                          </a:ln>
                          <a:solidFill>
                            <a:schemeClr val="tx1"/>
                          </a:solidFill>
                          <a:effectLst/>
                          <a:uLnTx/>
                          <a:uFillTx/>
                          <a:latin typeface="+mn-lt"/>
                          <a:ea typeface="Arial Narrow"/>
                          <a:cs typeface="Arial Narrow"/>
                          <a:sym typeface="Arial Narrow"/>
                          <a:rtl val="0"/>
                        </a:rPr>
                        <a:t>Covered Services</a:t>
                      </a:r>
                      <a:endParaRPr lang="en-US" sz="1000" b="1" i="0" u="none" strike="noStrike" cap="none" baseline="0" dirty="0">
                        <a:solidFill>
                          <a:schemeClr val="tx1"/>
                        </a:solidFill>
                        <a:latin typeface="+mn-lt"/>
                        <a:ea typeface="Arial Narrow"/>
                        <a:cs typeface="Arial Narrow"/>
                        <a:sym typeface="Arial Narrow"/>
                      </a:endParaRPr>
                    </a:p>
                  </a:txBody>
                  <a:tcPr marL="64669" marR="6466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hMerge="1">
                  <a:txBody>
                    <a:bodyPr/>
                    <a:lstStyle/>
                    <a:p>
                      <a:endParaRPr lang="en-US" sz="1200" dirty="0"/>
                    </a:p>
                  </a:txBody>
                  <a:tcPr marL="86225" marR="86225" marT="45725" marB="45725" anchor="ctr">
                    <a:lnL w="3175"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hMerge="1">
                  <a:txBody>
                    <a:bodyPr/>
                    <a:lstStyle/>
                    <a:p>
                      <a:endParaRPr lang="en-US" sz="1200" dirty="0"/>
                    </a:p>
                  </a:txBody>
                  <a:tcPr marL="86225" marR="86225" marT="45725" marB="45725"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hMerge="1">
                  <a:txBody>
                    <a:bodyPr/>
                    <a:lstStyle/>
                    <a:p>
                      <a:endParaRPr lang="en-US" sz="1200" dirty="0"/>
                    </a:p>
                  </a:txBody>
                  <a:tcPr marL="86225" marR="86225" marT="45725" marB="45725"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hMerge="1">
                  <a:txBody>
                    <a:bodyPr/>
                    <a:lstStyle/>
                    <a:p>
                      <a:endParaRPr lang="en-US" sz="1200" dirty="0"/>
                    </a:p>
                  </a:txBody>
                  <a:tcPr marL="86225" marR="86225" marT="45725" marB="45725"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921522641"/>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Office Visit </a:t>
                      </a:r>
                      <a:r>
                        <a:rPr lang="en-US" sz="1000" b="0" i="0" u="none" strike="noStrike" cap="none" baseline="0" dirty="0">
                          <a:solidFill>
                            <a:schemeClr val="dk1"/>
                          </a:solidFill>
                          <a:latin typeface="+mn-lt"/>
                          <a:ea typeface="Arial Narrow"/>
                          <a:cs typeface="Arial Narrow"/>
                          <a:sym typeface="Arial Narrow"/>
                        </a:rPr>
                        <a:t>(Physician/Specialist)</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No charge / $100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No charge / $100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524699524"/>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Routine Preventive Care</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No charge</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No charge</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64436451"/>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Outpatient Diagnostic Lab/X-ray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$20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$20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011379572"/>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Outpatient Surgery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a:solidFill>
                            <a:schemeClr val="tx1"/>
                          </a:solidFill>
                          <a:latin typeface="+mn-lt"/>
                          <a:ea typeface="Arial Narrow"/>
                          <a:cs typeface="Arial Narrow"/>
                          <a:sym typeface="Arial Narrow"/>
                        </a:rPr>
                        <a:t>$700 </a:t>
                      </a:r>
                      <a:r>
                        <a:rPr lang="en-US" sz="1050" b="0" i="0" u="none" strike="noStrike" cap="none" baseline="0" dirty="0">
                          <a:solidFill>
                            <a:schemeClr val="tx1"/>
                          </a:solidFill>
                          <a:latin typeface="+mn-lt"/>
                          <a:ea typeface="Arial Narrow"/>
                          <a:cs typeface="Arial Narrow"/>
                          <a:sym typeface="Arial Narrow"/>
                        </a:rPr>
                        <a:t>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tx1"/>
                          </a:solidFill>
                          <a:latin typeface="+mn-lt"/>
                          <a:ea typeface="Arial Narrow"/>
                          <a:cs typeface="Arial Narrow"/>
                          <a:sym typeface="Arial Narrow"/>
                        </a:rPr>
                        <a:t>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2930973968"/>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Inpatient Hospital Stay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tx1"/>
                          </a:solidFill>
                          <a:latin typeface="+mn-lt"/>
                          <a:ea typeface="Arial Narrow"/>
                          <a:cs typeface="Arial Narrow"/>
                          <a:sym typeface="Arial Narrow"/>
                        </a:rPr>
                        <a:t>$900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tx1"/>
                          </a:solidFill>
                          <a:latin typeface="+mn-lt"/>
                          <a:ea typeface="Arial Narrow"/>
                          <a:cs typeface="Arial Narrow"/>
                          <a:sym typeface="Arial Narrow"/>
                        </a:rPr>
                        <a:t>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dirty="0">
                          <a:solidFill>
                            <a:schemeClr val="dk1"/>
                          </a:solidFill>
                          <a:latin typeface="+mn-lt"/>
                          <a:ea typeface="Arial Narrow"/>
                          <a:cs typeface="Arial Narrow"/>
                          <a:sym typeface="Arial Narrow"/>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2978393423"/>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Emergency Room</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dirty="0">
                          <a:solidFill>
                            <a:schemeClr val="tx1"/>
                          </a:solidFill>
                          <a:latin typeface="+mn-lt"/>
                          <a:ea typeface="Arial Narrow"/>
                          <a:cs typeface="Arial Narrow"/>
                          <a:sym typeface="Arial Narrow"/>
                        </a:rPr>
                        <a:t>$350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$350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tx1"/>
                          </a:solidFill>
                          <a:latin typeface="+mn-lt"/>
                          <a:ea typeface="Arial Narrow"/>
                          <a:cs typeface="Arial Narrow"/>
                          <a:sym typeface="Arial Narrow"/>
                        </a:rPr>
                        <a:t>$300 copay + 30%*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50" b="0" i="0" u="none" strike="noStrike" cap="none" baseline="0" dirty="0">
                          <a:solidFill>
                            <a:schemeClr val="dk1"/>
                          </a:solidFill>
                          <a:latin typeface="+mn-lt"/>
                          <a:ea typeface="Arial Narrow"/>
                          <a:cs typeface="Arial Narrow"/>
                          <a:sym typeface="Arial Narrow"/>
                        </a:rPr>
                        <a:t>$300 copay + 30%*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431038108"/>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Urgent Care Facility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chemeClr val="l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0" i="0" u="none" strike="noStrike" cap="none" baseline="0" dirty="0">
                          <a:solidFill>
                            <a:schemeClr val="tx1"/>
                          </a:solidFill>
                          <a:latin typeface="+mn-lt"/>
                          <a:ea typeface="Arial Narrow"/>
                          <a:cs typeface="Arial Narrow"/>
                          <a:sym typeface="Arial Narrow"/>
                        </a:rPr>
                        <a:t>$100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20000"/>
                      </a:srgbClr>
                    </a:solidFill>
                  </a:tcPr>
                </a:tc>
                <a:tc>
                  <a:txBody>
                    <a:bodyPr/>
                    <a:lstStyle/>
                    <a:p>
                      <a:pPr algn="ctr"/>
                      <a:r>
                        <a:rPr lang="en-US" sz="1050" b="0" i="0" u="none" strike="noStrike" cap="none" baseline="0" dirty="0">
                          <a:solidFill>
                            <a:schemeClr val="dk1"/>
                          </a:solidFill>
                          <a:latin typeface="+mn-lt"/>
                          <a:ea typeface="Arial Narrow"/>
                          <a:cs typeface="Arial Narrow"/>
                          <a:sym typeface="Arial Narrow"/>
                        </a:rPr>
                        <a:t>N/A</a:t>
                      </a:r>
                      <a:endParaRPr lang="en-US" sz="1050" dirty="0">
                        <a:latin typeface="+mn-lt"/>
                      </a:endParaRP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20000"/>
                      </a:srgbClr>
                    </a:solidFill>
                  </a:tcPr>
                </a:tc>
                <a:tc>
                  <a:txBody>
                    <a:bodyPr/>
                    <a:lstStyle/>
                    <a:p>
                      <a:pPr algn="ctr"/>
                      <a:r>
                        <a:rPr lang="en-US" sz="1050" dirty="0">
                          <a:solidFill>
                            <a:schemeClr val="tx1"/>
                          </a:solidFill>
                          <a:latin typeface="+mn-lt"/>
                        </a:rPr>
                        <a:t>$100 copay</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10000"/>
                      </a:srgbClr>
                    </a:solidFill>
                  </a:tcPr>
                </a:tc>
                <a:tc>
                  <a:txBody>
                    <a:bodyPr/>
                    <a:lstStyle/>
                    <a:p>
                      <a:pPr algn="ctr"/>
                      <a:r>
                        <a:rPr lang="en-US" sz="1050" dirty="0">
                          <a:latin typeface="+mn-lt"/>
                        </a:rPr>
                        <a:t>50%*</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12700" cap="flat" cmpd="sng" algn="ctr">
                      <a:no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2549852565"/>
                  </a:ext>
                </a:extLst>
              </a:tr>
              <a:tr h="203036">
                <a:tc gridSpan="5">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Narrow"/>
                        <a:buNone/>
                        <a:tabLst/>
                        <a:defRPr/>
                      </a:pPr>
                      <a:r>
                        <a:rPr kumimoji="0" lang="en-US" sz="1000" b="1" i="0" u="none" strike="noStrike" kern="0" cap="none" spc="0" normalizeH="0" baseline="0" noProof="0" dirty="0">
                          <a:ln>
                            <a:noFill/>
                          </a:ln>
                          <a:solidFill>
                            <a:schemeClr val="tx1"/>
                          </a:solidFill>
                          <a:effectLst/>
                          <a:uLnTx/>
                          <a:uFillTx/>
                          <a:latin typeface="+mn-lt"/>
                          <a:ea typeface="Arial Narrow"/>
                          <a:cs typeface="Arial Narrow"/>
                          <a:sym typeface="Arial Narrow"/>
                          <a:rtl val="0"/>
                        </a:rPr>
                        <a:t>Prescription Drugs (Generic / Preferred / Non-Preferred)</a:t>
                      </a:r>
                      <a:endParaRPr lang="en-US" sz="1000" b="1" i="0" u="none" strike="noStrike" cap="none" baseline="0" dirty="0">
                        <a:solidFill>
                          <a:schemeClr val="tx1"/>
                        </a:solidFill>
                        <a:latin typeface="+mn-lt"/>
                        <a:ea typeface="Arial Narrow"/>
                        <a:cs typeface="Arial Narrow"/>
                        <a:sym typeface="Arial Narrow"/>
                      </a:endParaRPr>
                    </a:p>
                  </a:txBody>
                  <a:tcPr marL="64669" marR="6466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Narrow"/>
                        <a:buNone/>
                        <a:tabLst/>
                        <a:defRPr/>
                      </a:pPr>
                      <a:endParaRPr lang="en-US" sz="1100" b="1" i="0" u="none" strike="noStrike" cap="none" baseline="0" dirty="0">
                        <a:solidFill>
                          <a:schemeClr val="dk1"/>
                        </a:solidFill>
                        <a:latin typeface="Arial Narrow"/>
                        <a:ea typeface="Arial Narrow"/>
                        <a:cs typeface="Arial Narrow"/>
                        <a:sym typeface="Arial Narrow"/>
                      </a:endParaRPr>
                    </a:p>
                  </a:txBody>
                  <a:tcPr marL="86225" marR="86225" marT="45725" marB="45725" anchor="ctr">
                    <a:lnL w="28575" cap="flat">
                      <a:noFill/>
                      <a:prstDash val="solid"/>
                      <a:round/>
                      <a:headEnd type="none" w="med" len="med"/>
                      <a:tailEnd type="none" w="med" len="med"/>
                    </a:lnL>
                    <a:lnR w="28575" cap="flat" cmpd="sng" algn="ctr">
                      <a:solidFill>
                        <a:schemeClr val="dk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dk1"/>
                      </a:solidFill>
                      <a:prstDash val="solid"/>
                      <a:round/>
                      <a:headEnd type="none" w="med" len="med"/>
                      <a:tailEnd type="none" w="med" len="med"/>
                    </a:lnB>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Narrow"/>
                        <a:buNone/>
                        <a:tabLst/>
                        <a:defRPr/>
                      </a:pPr>
                      <a:endParaRPr lang="en-US" sz="1100" b="1" i="0" u="none" strike="noStrike" cap="none" baseline="0" dirty="0">
                        <a:solidFill>
                          <a:schemeClr val="dk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Narrow"/>
                        <a:buNone/>
                        <a:tabLst/>
                        <a:defRPr/>
                      </a:pPr>
                      <a:endParaRPr lang="en-US" sz="1100" b="1" i="0" u="none" strike="noStrike" cap="none" baseline="0" dirty="0">
                        <a:solidFill>
                          <a:schemeClr val="dk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chemeClr val="bg1">
                        <a:lumMod val="85000"/>
                      </a:schemeClr>
                    </a:solidFill>
                  </a:tcPr>
                </a:tc>
                <a:tc hMerge="1">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Narrow"/>
                        <a:buNone/>
                        <a:tabLst/>
                        <a:defRPr/>
                      </a:pPr>
                      <a:endParaRPr lang="en-US" sz="1100" b="1" i="0" u="none" strike="noStrike" cap="none" baseline="0" dirty="0">
                        <a:solidFill>
                          <a:schemeClr val="dk1"/>
                        </a:solidFill>
                        <a:latin typeface="Arial Narrow"/>
                        <a:ea typeface="Arial Narrow"/>
                        <a:cs typeface="Arial Narrow"/>
                        <a:sym typeface="Arial Narrow"/>
                      </a:endParaRPr>
                    </a:p>
                  </a:txBody>
                  <a:tcPr marL="86225" marR="86225" marT="45725" marB="45725" anchor="ctr">
                    <a:lnL w="28575" cap="flat">
                      <a:solidFill>
                        <a:schemeClr val="dk1"/>
                      </a:solidFill>
                      <a:prstDash val="solid"/>
                      <a:round/>
                      <a:headEnd type="none" w="med" len="med"/>
                      <a:tailEnd type="none" w="med" len="med"/>
                    </a:lnL>
                    <a:lnR w="28575" cap="flat" cmpd="sng" algn="ctr">
                      <a:solidFill>
                        <a:schemeClr val="dk1"/>
                      </a:solidFill>
                      <a:prstDash val="solid"/>
                      <a:round/>
                      <a:headEnd type="none" w="med" len="med"/>
                      <a:tailEnd type="none" w="med" len="med"/>
                    </a:lnR>
                    <a:lnT w="12700" cap="flat" cmpd="sng" algn="ctr">
                      <a:solidFill>
                        <a:schemeClr val="dk1"/>
                      </a:solidFill>
                      <a:prstDash val="solid"/>
                      <a:round/>
                      <a:headEnd type="none" w="med" len="med"/>
                      <a:tailEnd type="none" w="med" len="med"/>
                    </a:lnT>
                    <a:lnB w="12700" cap="flat" cmpd="sng" algn="ctr">
                      <a:solidFill>
                        <a:schemeClr val="dk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455428928"/>
                  </a:ext>
                </a:extLst>
              </a:tr>
              <a:tr h="203036">
                <a:tc>
                  <a:txBody>
                    <a:bodyPr/>
                    <a:lstStyle/>
                    <a:p>
                      <a:pPr marL="0" marR="0" lvl="0" indent="0" algn="l" rtl="0">
                        <a:lnSpc>
                          <a:spcPct val="100000"/>
                        </a:lnSpc>
                        <a:spcBef>
                          <a:spcPts val="0"/>
                        </a:spcBef>
                        <a:spcAft>
                          <a:spcPts val="0"/>
                        </a:spcAft>
                        <a:buClr>
                          <a:schemeClr val="dk1"/>
                        </a:buClr>
                        <a:buSzPct val="25000"/>
                        <a:buFont typeface="Arial Narrow"/>
                        <a:buNone/>
                      </a:pPr>
                      <a:r>
                        <a:rPr lang="en-US" sz="1000" b="1" i="0" u="none" strike="noStrike" cap="none" baseline="0" dirty="0">
                          <a:solidFill>
                            <a:schemeClr val="dk1"/>
                          </a:solidFill>
                          <a:latin typeface="+mn-lt"/>
                          <a:ea typeface="Arial Narrow"/>
                          <a:cs typeface="Arial Narrow"/>
                          <a:sym typeface="Arial Narrow"/>
                        </a:rPr>
                        <a:t>Retail Pharmacy </a:t>
                      </a:r>
                      <a:r>
                        <a:rPr lang="en-US" sz="1000" b="0" i="0" u="none" strike="noStrike" cap="none" baseline="0" dirty="0">
                          <a:solidFill>
                            <a:schemeClr val="dk1"/>
                          </a:solidFill>
                          <a:latin typeface="+mn-lt"/>
                          <a:ea typeface="Arial Narrow"/>
                          <a:cs typeface="Arial Narrow"/>
                          <a:sym typeface="Arial Narrow"/>
                        </a:rPr>
                        <a:t>(30-day supply)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$10 / 20% / 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$15 / 20% / 30%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2372112975"/>
                  </a:ext>
                </a:extLst>
              </a:tr>
              <a:tr h="203036">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00" b="1" i="0" u="none" strike="noStrike" cap="none" baseline="0" dirty="0">
                          <a:solidFill>
                            <a:schemeClr val="dk1"/>
                          </a:solidFill>
                          <a:latin typeface="+mn-lt"/>
                          <a:ea typeface="Arial Narrow"/>
                          <a:cs typeface="Arial Narrow"/>
                          <a:sym typeface="Arial Narrow"/>
                        </a:rPr>
                        <a:t>Retail Pharmacy </a:t>
                      </a:r>
                      <a:r>
                        <a:rPr lang="en-US" sz="1000" b="0" i="0" u="none" strike="noStrike" cap="none" baseline="0" dirty="0">
                          <a:solidFill>
                            <a:schemeClr val="dk1"/>
                          </a:solidFill>
                          <a:latin typeface="+mn-lt"/>
                          <a:ea typeface="Arial Narrow"/>
                          <a:cs typeface="Arial Narrow"/>
                          <a:sym typeface="Arial Narrow"/>
                        </a:rPr>
                        <a:t>(90-day supply)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$30 / 20% / 35%</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$45 / 20% / 35%</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505072242"/>
                  </a:ext>
                </a:extLst>
              </a:tr>
              <a:tr h="203036">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00" b="1" i="0" u="none" strike="noStrike" cap="none" baseline="0" dirty="0">
                          <a:solidFill>
                            <a:schemeClr val="dk1"/>
                          </a:solidFill>
                          <a:latin typeface="+mn-lt"/>
                          <a:ea typeface="Arial Narrow"/>
                          <a:cs typeface="Arial Narrow"/>
                          <a:sym typeface="Arial Narrow"/>
                        </a:rPr>
                        <a:t>Mail Order </a:t>
                      </a:r>
                      <a:r>
                        <a:rPr lang="en-US" sz="1000" b="0" i="0" u="none" strike="noStrike" cap="none" baseline="0" dirty="0">
                          <a:solidFill>
                            <a:schemeClr val="dk1"/>
                          </a:solidFill>
                          <a:latin typeface="+mn-lt"/>
                          <a:ea typeface="Arial Narrow"/>
                          <a:cs typeface="Arial Narrow"/>
                          <a:sym typeface="Arial Narrow"/>
                        </a:rPr>
                        <a:t>(90-day supply)</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$25 / 20% / 35%</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00" b="0" i="0" u="none" strike="noStrike" cap="none" baseline="0" dirty="0">
                          <a:solidFill>
                            <a:schemeClr val="dk1"/>
                          </a:solidFill>
                          <a:latin typeface="+mn-lt"/>
                          <a:ea typeface="Arial Narrow"/>
                          <a:cs typeface="Arial Narrow"/>
                          <a:sym typeface="Arial Narrow"/>
                        </a:rPr>
                        <a:t>$37.50 / 20% / 35%</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3175" cap="flat" cmpd="sng" algn="ctr">
                      <a:solidFill>
                        <a:srgbClr val="0481C6"/>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957486933"/>
                  </a:ext>
                </a:extLst>
              </a:tr>
              <a:tr h="203036">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Narrow"/>
                        <a:buNone/>
                        <a:tabLst/>
                        <a:defRPr/>
                      </a:pPr>
                      <a:r>
                        <a:rPr lang="en-US" sz="1000" b="1" i="0" u="none" strike="noStrike" cap="none" baseline="0" dirty="0">
                          <a:solidFill>
                            <a:schemeClr val="dk1"/>
                          </a:solidFill>
                          <a:latin typeface="+mn-lt"/>
                          <a:ea typeface="Arial Narrow"/>
                          <a:cs typeface="Arial Narrow"/>
                          <a:sym typeface="Arial Narrow"/>
                        </a:rPr>
                        <a:t>Specialty</a:t>
                      </a:r>
                      <a:r>
                        <a:rPr lang="en-US" sz="1000" b="0" i="0" u="none" strike="noStrike" cap="none" baseline="0" dirty="0">
                          <a:solidFill>
                            <a:schemeClr val="dk1"/>
                          </a:solidFill>
                          <a:latin typeface="+mn-lt"/>
                          <a:ea typeface="Arial Narrow"/>
                          <a:cs typeface="Arial Narrow"/>
                          <a:sym typeface="Arial Narrow"/>
                        </a:rPr>
                        <a:t> (Navitus)</a:t>
                      </a:r>
                    </a:p>
                  </a:txBody>
                  <a:tcPr marL="64669" marR="64669" marT="27432" marB="27432" anchor="ctr">
                    <a:lnL w="12700" cap="flat" cmpd="sng" algn="ctr">
                      <a:no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chemeClr val="lt1"/>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20%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481C6">
                        <a:alpha val="2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20%</a:t>
                      </a:r>
                    </a:p>
                  </a:txBody>
                  <a:tcPr marL="64669" marR="64669" marT="27432" marB="27432" anchor="ctr">
                    <a:lnL w="3175" cap="flat" cmpd="sng" algn="ctr">
                      <a:solidFill>
                        <a:srgbClr val="0481C6"/>
                      </a:solidFill>
                      <a:prstDash val="solid"/>
                      <a:round/>
                      <a:headEnd type="none" w="med" len="med"/>
                      <a:tailEnd type="none" w="med" len="med"/>
                    </a:lnL>
                    <a:lnR w="3175" cap="flat" cmpd="sng" algn="ctr">
                      <a:solidFill>
                        <a:srgbClr val="0481C6"/>
                      </a:solidFill>
                      <a:prstDash val="solid"/>
                      <a:round/>
                      <a:headEnd type="none" w="med" len="med"/>
                      <a:tailEnd type="none" w="med" len="med"/>
                    </a:lnR>
                    <a:lnT w="3175" cap="flat" cmpd="sng" algn="ctr">
                      <a:solidFill>
                        <a:srgbClr val="0481C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481C6">
                        <a:alpha val="10000"/>
                      </a:srgbClr>
                    </a:solidFill>
                  </a:tcPr>
                </a:tc>
                <a:tc>
                  <a:txBody>
                    <a:bodyPr/>
                    <a:lstStyle/>
                    <a:p>
                      <a:pPr marL="0" marR="0" lvl="0" indent="0" algn="ctr" rtl="0">
                        <a:lnSpc>
                          <a:spcPct val="100000"/>
                        </a:lnSpc>
                        <a:spcBef>
                          <a:spcPts val="0"/>
                        </a:spcBef>
                        <a:spcAft>
                          <a:spcPts val="0"/>
                        </a:spcAft>
                        <a:buClr>
                          <a:schemeClr val="dk1"/>
                        </a:buClr>
                        <a:buSzPct val="25000"/>
                        <a:buFont typeface="Arial Narrow"/>
                        <a:buNone/>
                      </a:pPr>
                      <a:r>
                        <a:rPr lang="en-US" sz="1050" b="0" i="0" u="none" strike="noStrike" cap="none" baseline="0" dirty="0">
                          <a:solidFill>
                            <a:schemeClr val="dk1"/>
                          </a:solidFill>
                          <a:latin typeface="+mn-lt"/>
                          <a:ea typeface="Arial Narrow"/>
                          <a:cs typeface="Arial Narrow"/>
                          <a:sym typeface="Arial Narrow"/>
                        </a:rPr>
                        <a:t>N/A</a:t>
                      </a:r>
                    </a:p>
                  </a:txBody>
                  <a:tcPr marL="64669" marR="64669" marT="27432" marB="27432" anchor="ctr">
                    <a:lnL w="3175" cap="flat" cmpd="sng" algn="ctr">
                      <a:solidFill>
                        <a:srgbClr val="0481C6"/>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0481C6"/>
                      </a:solidFill>
                      <a:prstDash val="solid"/>
                      <a:round/>
                      <a:headEnd type="none" w="med" len="med"/>
                      <a:tailEnd type="none" w="med" len="med"/>
                    </a:lnT>
                    <a:lnB w="6350" cap="flat" cmpd="sng" algn="ctr">
                      <a:solidFill>
                        <a:schemeClr val="accent2"/>
                      </a:solidFill>
                      <a:prstDash val="solid"/>
                      <a:round/>
                      <a:headEnd type="none" w="med" len="med"/>
                      <a:tailEnd type="none" w="med" len="med"/>
                    </a:lnB>
                    <a:solidFill>
                      <a:srgbClr val="0481C6">
                        <a:alpha val="10000"/>
                      </a:srgbClr>
                    </a:solidFill>
                  </a:tcPr>
                </a:tc>
                <a:extLst>
                  <a:ext uri="{0D108BD9-81ED-4DB2-BD59-A6C34878D82A}">
                    <a16:rowId xmlns:a16="http://schemas.microsoft.com/office/drawing/2014/main" xmlns="" val="149520160"/>
                  </a:ext>
                </a:extLst>
              </a:tr>
            </a:tbl>
          </a:graphicData>
        </a:graphic>
      </p:graphicFrame>
      <p:pic>
        <p:nvPicPr>
          <p:cNvPr id="10" name="Picture 9">
            <a:extLst>
              <a:ext uri="{FF2B5EF4-FFF2-40B4-BE49-F238E27FC236}">
                <a16:creationId xmlns:a16="http://schemas.microsoft.com/office/drawing/2014/main" xmlns="" id="{873D7BE8-B64D-4AD3-1061-D65224E6BFF6}"/>
              </a:ext>
            </a:extLst>
          </p:cNvPr>
          <p:cNvPicPr>
            <a:picLocks noChangeAspect="1"/>
          </p:cNvPicPr>
          <p:nvPr/>
        </p:nvPicPr>
        <p:blipFill>
          <a:blip r:embed="rId2"/>
          <a:stretch>
            <a:fillRect/>
          </a:stretch>
        </p:blipFill>
        <p:spPr>
          <a:xfrm>
            <a:off x="10677243" y="292277"/>
            <a:ext cx="926751" cy="914449"/>
          </a:xfrm>
          <a:prstGeom prst="rect">
            <a:avLst/>
          </a:prstGeom>
        </p:spPr>
      </p:pic>
    </p:spTree>
    <p:extLst>
      <p:ext uri="{BB962C8B-B14F-4D97-AF65-F5344CB8AC3E}">
        <p14:creationId xmlns:p14="http://schemas.microsoft.com/office/powerpoint/2010/main" val="2070585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1383AA-B30F-2334-8877-2B3463AC4C44}"/>
              </a:ext>
            </a:extLst>
          </p:cNvPr>
          <p:cNvSpPr>
            <a:spLocks noGrp="1"/>
          </p:cNvSpPr>
          <p:nvPr>
            <p:ph type="title"/>
          </p:nvPr>
        </p:nvSpPr>
        <p:spPr>
          <a:xfrm>
            <a:off x="569604" y="486110"/>
            <a:ext cx="11003268" cy="720618"/>
          </a:xfrm>
        </p:spPr>
        <p:txBody>
          <a:bodyPr/>
          <a:lstStyle/>
          <a:p>
            <a:r>
              <a:rPr lang="en-US" dirty="0"/>
              <a:t>Centivo – no deductible plan</a:t>
            </a:r>
          </a:p>
        </p:txBody>
      </p:sp>
      <p:sp>
        <p:nvSpPr>
          <p:cNvPr id="3" name="Content Placeholder 2">
            <a:extLst>
              <a:ext uri="{FF2B5EF4-FFF2-40B4-BE49-F238E27FC236}">
                <a16:creationId xmlns:a16="http://schemas.microsoft.com/office/drawing/2014/main" xmlns="" id="{EC8C1B14-5372-4A7E-5193-E9A45C7CAF04}"/>
              </a:ext>
            </a:extLst>
          </p:cNvPr>
          <p:cNvSpPr>
            <a:spLocks noGrp="1"/>
          </p:cNvSpPr>
          <p:nvPr>
            <p:ph sz="half" idx="1"/>
          </p:nvPr>
        </p:nvSpPr>
        <p:spPr/>
        <p:txBody>
          <a:bodyPr>
            <a:normAutofit lnSpcReduction="10000"/>
          </a:bodyPr>
          <a:lstStyle/>
          <a:p>
            <a:r>
              <a:rPr lang="en-US" dirty="0"/>
              <a:t>Slightly smaller network of providers</a:t>
            </a:r>
          </a:p>
          <a:p>
            <a:r>
              <a:rPr lang="en-US" dirty="0"/>
              <a:t>No deductible</a:t>
            </a:r>
          </a:p>
          <a:p>
            <a:r>
              <a:rPr lang="en-US" dirty="0"/>
              <a:t>Set copay amounts</a:t>
            </a:r>
          </a:p>
          <a:p>
            <a:r>
              <a:rPr lang="en-US" dirty="0"/>
              <a:t>FREE visits with your designated Primary Care Provider Team</a:t>
            </a:r>
          </a:p>
          <a:p>
            <a:r>
              <a:rPr lang="en-US" dirty="0"/>
              <a:t>Virtual Primary Care options (</a:t>
            </a:r>
            <a:r>
              <a:rPr lang="en-US" dirty="0" err="1"/>
              <a:t>TeleMed</a:t>
            </a:r>
            <a:r>
              <a:rPr lang="en-US" dirty="0"/>
              <a:t>)</a:t>
            </a:r>
          </a:p>
          <a:p>
            <a:endParaRPr lang="en-US" dirty="0"/>
          </a:p>
        </p:txBody>
      </p:sp>
      <p:sp>
        <p:nvSpPr>
          <p:cNvPr id="4" name="Content Placeholder 3">
            <a:extLst>
              <a:ext uri="{FF2B5EF4-FFF2-40B4-BE49-F238E27FC236}">
                <a16:creationId xmlns:a16="http://schemas.microsoft.com/office/drawing/2014/main" xmlns="" id="{BCC24B86-63BA-CF0E-E59D-350CBB021B8A}"/>
              </a:ext>
            </a:extLst>
          </p:cNvPr>
          <p:cNvSpPr>
            <a:spLocks noGrp="1"/>
          </p:cNvSpPr>
          <p:nvPr>
            <p:ph sz="half" idx="2"/>
          </p:nvPr>
        </p:nvSpPr>
        <p:spPr/>
        <p:txBody>
          <a:bodyPr/>
          <a:lstStyle/>
          <a:p>
            <a:r>
              <a:rPr lang="en-US" dirty="0"/>
              <a:t>Coordination of Care between your Primary Care Team and Specialists</a:t>
            </a:r>
          </a:p>
          <a:p>
            <a:r>
              <a:rPr lang="en-US" dirty="0"/>
              <a:t>Emergency Care covered as in-network no matter where you are</a:t>
            </a:r>
          </a:p>
        </p:txBody>
      </p:sp>
      <p:sp>
        <p:nvSpPr>
          <p:cNvPr id="5" name="Text Placeholder 4">
            <a:extLst>
              <a:ext uri="{FF2B5EF4-FFF2-40B4-BE49-F238E27FC236}">
                <a16:creationId xmlns:a16="http://schemas.microsoft.com/office/drawing/2014/main" xmlns="" id="{68EA440B-5089-48A4-D115-750C538C8026}"/>
              </a:ext>
            </a:extLst>
          </p:cNvPr>
          <p:cNvSpPr>
            <a:spLocks noGrp="1"/>
          </p:cNvSpPr>
          <p:nvPr>
            <p:ph type="body" sz="quarter" idx="14"/>
          </p:nvPr>
        </p:nvSpPr>
        <p:spPr/>
        <p:txBody>
          <a:bodyPr/>
          <a:lstStyle/>
          <a:p>
            <a:r>
              <a:rPr lang="en-US" dirty="0"/>
              <a:t>Plan Features:</a:t>
            </a:r>
          </a:p>
        </p:txBody>
      </p:sp>
      <p:sp>
        <p:nvSpPr>
          <p:cNvPr id="7" name="Slide Number Placeholder 6">
            <a:extLst>
              <a:ext uri="{FF2B5EF4-FFF2-40B4-BE49-F238E27FC236}">
                <a16:creationId xmlns:a16="http://schemas.microsoft.com/office/drawing/2014/main" xmlns="" id="{2ED09E75-A270-48BE-87B9-5A30A3E6EF89}"/>
              </a:ext>
            </a:extLst>
          </p:cNvPr>
          <p:cNvSpPr>
            <a:spLocks noGrp="1"/>
          </p:cNvSpPr>
          <p:nvPr>
            <p:ph type="sldNum" sz="quarter" idx="12"/>
          </p:nvPr>
        </p:nvSpPr>
        <p:spPr/>
        <p:txBody>
          <a:bodyPr/>
          <a:lstStyle/>
          <a:p>
            <a:fld id="{02266A82-7052-4F19-AA33-DE09AC459DCD}" type="slidenum">
              <a:rPr lang="en-US" smtClean="0"/>
              <a:pPr/>
              <a:t>9</a:t>
            </a:fld>
            <a:endParaRPr lang="en-US" dirty="0"/>
          </a:p>
        </p:txBody>
      </p:sp>
      <p:pic>
        <p:nvPicPr>
          <p:cNvPr id="8" name="Picture 7">
            <a:extLst>
              <a:ext uri="{FF2B5EF4-FFF2-40B4-BE49-F238E27FC236}">
                <a16:creationId xmlns:a16="http://schemas.microsoft.com/office/drawing/2014/main" xmlns="" id="{67EDFA53-7BFE-C823-4D0F-2912C66CB839}"/>
              </a:ext>
            </a:extLst>
          </p:cNvPr>
          <p:cNvPicPr>
            <a:picLocks noChangeAspect="1"/>
          </p:cNvPicPr>
          <p:nvPr/>
        </p:nvPicPr>
        <p:blipFill>
          <a:blip r:embed="rId3"/>
          <a:stretch>
            <a:fillRect/>
          </a:stretch>
        </p:blipFill>
        <p:spPr>
          <a:xfrm>
            <a:off x="10677243" y="292277"/>
            <a:ext cx="926751" cy="914449"/>
          </a:xfrm>
          <a:prstGeom prst="rect">
            <a:avLst/>
          </a:prstGeom>
        </p:spPr>
      </p:pic>
      <p:sp>
        <p:nvSpPr>
          <p:cNvPr id="9" name="Rectangle 8">
            <a:extLst>
              <a:ext uri="{FF2B5EF4-FFF2-40B4-BE49-F238E27FC236}">
                <a16:creationId xmlns:a16="http://schemas.microsoft.com/office/drawing/2014/main" xmlns="" id="{57EC19D0-2800-0FA1-B97C-26C88984FEF4}"/>
              </a:ext>
            </a:extLst>
          </p:cNvPr>
          <p:cNvSpPr/>
          <p:nvPr/>
        </p:nvSpPr>
        <p:spPr>
          <a:xfrm>
            <a:off x="10117124" y="5620629"/>
            <a:ext cx="1455749" cy="805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xmlns="" id="{7FF2DACE-0506-9CB3-57E7-B4709DA0A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2405" y="5482556"/>
            <a:ext cx="870467" cy="1067553"/>
          </a:xfrm>
          <a:prstGeom prst="rect">
            <a:avLst/>
          </a:prstGeom>
        </p:spPr>
      </p:pic>
    </p:spTree>
    <p:extLst>
      <p:ext uri="{BB962C8B-B14F-4D97-AF65-F5344CB8AC3E}">
        <p14:creationId xmlns:p14="http://schemas.microsoft.com/office/powerpoint/2010/main" val="2372205172"/>
      </p:ext>
    </p:extLst>
  </p:cSld>
  <p:clrMapOvr>
    <a:masterClrMapping/>
  </p:clrMapOvr>
</p:sld>
</file>

<file path=ppt/theme/theme1.xml><?xml version="1.0" encoding="utf-8"?>
<a:theme xmlns:a="http://schemas.openxmlformats.org/drawingml/2006/main" name="Office Theme">
  <a:themeElements>
    <a:clrScheme name="Custom 1">
      <a:dk1>
        <a:srgbClr val="000000"/>
      </a:dk1>
      <a:lt1>
        <a:sysClr val="window" lastClr="FFFFFF"/>
      </a:lt1>
      <a:dk2>
        <a:srgbClr val="1F497D"/>
      </a:dk2>
      <a:lt2>
        <a:srgbClr val="EEECE1"/>
      </a:lt2>
      <a:accent1>
        <a:srgbClr val="C3CF00"/>
      </a:accent1>
      <a:accent2>
        <a:srgbClr val="0083BB"/>
      </a:accent2>
      <a:accent3>
        <a:srgbClr val="00305E"/>
      </a:accent3>
      <a:accent4>
        <a:srgbClr val="5EC5ED"/>
      </a:accent4>
      <a:accent5>
        <a:srgbClr val="4B4B4D"/>
      </a:accent5>
      <a:accent6>
        <a:srgbClr val="008080"/>
      </a:accent6>
      <a:hlink>
        <a:srgbClr val="0083BB"/>
      </a:hlink>
      <a:folHlink>
        <a:srgbClr val="0083BB"/>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2285</TotalTime>
  <Words>2847</Words>
  <Application>Microsoft Office PowerPoint</Application>
  <PresentationFormat>Widescreen</PresentationFormat>
  <Paragraphs>488</Paragraphs>
  <Slides>41</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Arial</vt:lpstr>
      <vt:lpstr>Arial Black</vt:lpstr>
      <vt:lpstr>Arial Narrow</vt:lpstr>
      <vt:lpstr>Calibri</vt:lpstr>
      <vt:lpstr>Corbel</vt:lpstr>
      <vt:lpstr>Gotham Medium</vt:lpstr>
      <vt:lpstr>ProximaNovaACond-Bold</vt:lpstr>
      <vt:lpstr>ProximaNovaA-RegularIt</vt:lpstr>
      <vt:lpstr>Symbol</vt:lpstr>
      <vt:lpstr>Times New Roman</vt:lpstr>
      <vt:lpstr>Office Theme</vt:lpstr>
      <vt:lpstr>PowerPoint Presentation</vt:lpstr>
      <vt:lpstr>AGENDA</vt:lpstr>
      <vt:lpstr>Changes for 2023</vt:lpstr>
      <vt:lpstr>Kev Tsim Nyog Tau Kev Pab</vt:lpstr>
      <vt:lpstr>Kev Kho Mob</vt:lpstr>
      <vt:lpstr>Medical plan - centivo</vt:lpstr>
      <vt:lpstr>Medical plan - centivo</vt:lpstr>
      <vt:lpstr>Medical Plan Comparison</vt:lpstr>
      <vt:lpstr>Centivo – no deductible plan</vt:lpstr>
      <vt:lpstr>Centivo – choice network plan</vt:lpstr>
      <vt:lpstr>Medical plan – pcp activation</vt:lpstr>
      <vt:lpstr>Medical plan – telemedicine</vt:lpstr>
      <vt:lpstr>Medical plan – member care</vt:lpstr>
      <vt:lpstr>Medical plan – member care</vt:lpstr>
      <vt:lpstr>Pharmacy coverage</vt:lpstr>
      <vt:lpstr>Pharmacy</vt:lpstr>
      <vt:lpstr>Pharmacy</vt:lpstr>
      <vt:lpstr>Hniav</vt:lpstr>
      <vt:lpstr>DENTAL Plan highlights</vt:lpstr>
      <vt:lpstr>Qhov Muag Pom Kev</vt:lpstr>
      <vt:lpstr>VISION Plan Highlights</vt:lpstr>
      <vt:lpstr>Flexible Spending Accounts (Cov As Khauj Siv Nyiaj Yooj Yim)</vt:lpstr>
      <vt:lpstr>Flexible Spending Accounts (Cov As Khauj Siv Nyiaj Yooj Yim)</vt:lpstr>
      <vt:lpstr>Flexible Spending Accounts (Cov As Khauj Siv Nyiaj Yooj Yim)</vt:lpstr>
      <vt:lpstr>Kev Pov Hwm Txoj Sia thiab AD&amp;D</vt:lpstr>
      <vt:lpstr>Basic Life/AD&amp;D (Lag luam them rau)</vt:lpstr>
      <vt:lpstr>Supplemental Life / AD&amp;D (Neeg ua hauj lwm them rau) </vt:lpstr>
      <vt:lpstr>Kev Pov Hwm Pab Txoj Kev Tsis Taus</vt:lpstr>
      <vt:lpstr>Kev Pov Hwm Pab Txoj Kev Tsis Taus</vt:lpstr>
      <vt:lpstr>Cov Txiaj Ntsim Kev Pab Siab Yeem</vt:lpstr>
      <vt:lpstr>Cov Txiaj Ntsim Kev Pab Siab Yeem</vt:lpstr>
      <vt:lpstr>Employee Assistance Program (Txoj Kev Pab Txhawb Neeg Ua Hauj Lwm) (EAP)</vt:lpstr>
      <vt:lpstr>Employee assistance program (Txoj Kev Pab Txhawb Neeg Ua Hauj Lwm) (EAP)</vt:lpstr>
      <vt:lpstr>Cov Muaj Nqis Ntxiv</vt:lpstr>
      <vt:lpstr>Valuable Extra Benefits</vt:lpstr>
      <vt:lpstr>Rates / contributions</vt:lpstr>
      <vt:lpstr>Benefit Costs (Bi-weekly)</vt:lpstr>
      <vt:lpstr>Well worker information</vt:lpstr>
      <vt:lpstr>Enrollment process</vt:lpstr>
      <vt:lpstr>How to enroll</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Santos, Joe</dc:creator>
  <cp:lastModifiedBy>MTW</cp:lastModifiedBy>
  <cp:revision>103</cp:revision>
  <dcterms:created xsi:type="dcterms:W3CDTF">2022-02-23T20:58:45Z</dcterms:created>
  <dcterms:modified xsi:type="dcterms:W3CDTF">2022-09-28T20:31:02Z</dcterms:modified>
</cp:coreProperties>
</file>